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91" r:id="rId26"/>
    <p:sldId id="280" r:id="rId27"/>
    <p:sldId id="281" r:id="rId28"/>
    <p:sldId id="292" r:id="rId29"/>
    <p:sldId id="282" r:id="rId30"/>
    <p:sldId id="283" r:id="rId31"/>
    <p:sldId id="288" r:id="rId32"/>
    <p:sldId id="285" r:id="rId33"/>
    <p:sldId id="284" r:id="rId34"/>
    <p:sldId id="286" r:id="rId35"/>
    <p:sldId id="287" r:id="rId36"/>
    <p:sldId id="289" r:id="rId37"/>
    <p:sldId id="290" r:id="rId38"/>
    <p:sldId id="297" r:id="rId39"/>
    <p:sldId id="293" r:id="rId40"/>
    <p:sldId id="294" r:id="rId41"/>
    <p:sldId id="295" r:id="rId42"/>
    <p:sldId id="296" r:id="rId4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CC"/>
    <a:srgbClr val="663300"/>
    <a:srgbClr val="000066"/>
    <a:srgbClr val="FFFF00"/>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4DBF93B2-36D2-49AF-A438-09E9B7B23BFF}" type="datetimeFigureOut">
              <a:rPr lang="es-ES" smtClean="0"/>
              <a:pPr/>
              <a:t>21/01/2012</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94867850-4713-4ED5-A292-842788D1819F}" type="slidenum">
              <a:rPr lang="es-ES" smtClean="0"/>
              <a:pPr/>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4DBF93B2-36D2-49AF-A438-09E9B7B23BFF}" type="datetimeFigureOut">
              <a:rPr lang="es-ES" smtClean="0"/>
              <a:pPr/>
              <a:t>21/01/2012</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94867850-4713-4ED5-A292-842788D1819F}" type="slidenum">
              <a:rPr lang="es-ES" smtClean="0"/>
              <a:pPr/>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4DBF93B2-36D2-49AF-A438-09E9B7B23BFF}" type="datetimeFigureOut">
              <a:rPr lang="es-ES" smtClean="0"/>
              <a:pPr/>
              <a:t>21/01/2012</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94867850-4713-4ED5-A292-842788D1819F}" type="slidenum">
              <a:rPr lang="es-ES" smtClean="0"/>
              <a:pPr/>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4DBF93B2-36D2-49AF-A438-09E9B7B23BFF}" type="datetimeFigureOut">
              <a:rPr lang="es-ES" smtClean="0"/>
              <a:pPr/>
              <a:t>21/01/2012</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94867850-4713-4ED5-A292-842788D1819F}" type="slidenum">
              <a:rPr lang="es-ES" smtClean="0"/>
              <a:pPr/>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4DBF93B2-36D2-49AF-A438-09E9B7B23BFF}" type="datetimeFigureOut">
              <a:rPr lang="es-ES" smtClean="0"/>
              <a:pPr/>
              <a:t>21/01/2012</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94867850-4713-4ED5-A292-842788D1819F}" type="slidenum">
              <a:rPr lang="es-ES" smtClean="0"/>
              <a:pPr/>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4DBF93B2-36D2-49AF-A438-09E9B7B23BFF}" type="datetimeFigureOut">
              <a:rPr lang="es-ES" smtClean="0"/>
              <a:pPr/>
              <a:t>21/01/2012</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94867850-4713-4ED5-A292-842788D1819F}" type="slidenum">
              <a:rPr lang="es-ES" smtClean="0"/>
              <a:pPr/>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4DBF93B2-36D2-49AF-A438-09E9B7B23BFF}" type="datetimeFigureOut">
              <a:rPr lang="es-ES" smtClean="0"/>
              <a:pPr/>
              <a:t>21/01/2012</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94867850-4713-4ED5-A292-842788D1819F}" type="slidenum">
              <a:rPr lang="es-ES" smtClean="0"/>
              <a:pPr/>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4DBF93B2-36D2-49AF-A438-09E9B7B23BFF}" type="datetimeFigureOut">
              <a:rPr lang="es-ES" smtClean="0"/>
              <a:pPr/>
              <a:t>21/01/2012</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94867850-4713-4ED5-A292-842788D1819F}" type="slidenum">
              <a:rPr lang="es-ES" smtClean="0"/>
              <a:pPr/>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4DBF93B2-36D2-49AF-A438-09E9B7B23BFF}" type="datetimeFigureOut">
              <a:rPr lang="es-ES" smtClean="0"/>
              <a:pPr/>
              <a:t>21/01/2012</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94867850-4713-4ED5-A292-842788D1819F}" type="slidenum">
              <a:rPr lang="es-ES" smtClean="0"/>
              <a:pPr/>
              <a:t>‹Nº›</a:t>
            </a:fld>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4DBF93B2-36D2-49AF-A438-09E9B7B23BFF}" type="datetimeFigureOut">
              <a:rPr lang="es-ES" smtClean="0"/>
              <a:pPr/>
              <a:t>21/01/2012</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94867850-4713-4ED5-A292-842788D1819F}" type="slidenum">
              <a:rPr lang="es-ES" smtClean="0"/>
              <a:pPr/>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4DBF93B2-36D2-49AF-A438-09E9B7B23BFF}" type="datetimeFigureOut">
              <a:rPr lang="es-ES" smtClean="0"/>
              <a:pPr/>
              <a:t>21/01/2012</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94867850-4713-4ED5-A292-842788D1819F}" type="slidenum">
              <a:rPr lang="es-ES" smtClean="0"/>
              <a:pPr/>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BF93B2-36D2-49AF-A438-09E9B7B23BFF}" type="datetimeFigureOut">
              <a:rPr lang="es-ES" smtClean="0"/>
              <a:pPr/>
              <a:t>21/01/2012</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867850-4713-4ED5-A292-842788D1819F}" type="slidenum">
              <a:rPr lang="es-ES" smtClean="0"/>
              <a:pPr/>
              <a:t>‹Nº›</a:t>
            </a:fld>
            <a:endParaRPr lang="es-E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es.wikipedia.org/wiki/Archivo:WeldingTransformer-1.63.png"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hyperlink" Target="http://es.wikipedia.org/wiki/Archivo:PoleMountTransformer02.jpg" TargetMode="Externa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hyperlink" Target="http://es.wikipedia.org/wiki/Archivo:Transformador.png" TargetMode="External"/><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hyperlink" Target="http://es.wikipedia.org/wiki/Archivo:Transformer_under_load.sv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4.gif"/></Relationships>
</file>

<file path=ppt/slides/_rels/slide12.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es.wikipedia.org/wiki/Inducci%C3%B3n_electromagn%C3%A9tica" TargetMode="Externa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2.bp.blogspot.com/_cvOqfwxLtZY/SidJgQ0XkrI/AAAAAAAAAB4/1Y3eVA8wqjI/s1600-h/PARTES+DE++MOTOR.jpg" TargetMode="Externa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3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36.xml.rels><?xml version="1.0" encoding="UTF-8" standalone="yes"?>
<Relationships xmlns="http://schemas.openxmlformats.org/package/2006/relationships"><Relationship Id="rId3" Type="http://schemas.openxmlformats.org/officeDocument/2006/relationships/image" Target="../media/image49.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1.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hyperlink" Target="http://www.cifp-mantenimiento.es/e-learning/index.php?id=9&amp;id_sec=1"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http://www.cifp-mantenimiento.es/e-learning/index.php?id=9&amp;id_sec=1"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hyperlink" Target="http://www.cifp-mantenimiento.es/e-learning/index.php?id=9&amp;id_sec=1"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62" name="Picture 10" descr="https://www.libreria.uson.mx/images/9789688809532.jpg"/>
          <p:cNvPicPr>
            <a:picLocks noChangeAspect="1" noChangeArrowheads="1"/>
          </p:cNvPicPr>
          <p:nvPr/>
        </p:nvPicPr>
        <p:blipFill>
          <a:blip r:embed="rId2" cstate="print"/>
          <a:srcRect l="8278" t="35191" r="4037" b="21340"/>
          <a:stretch>
            <a:fillRect/>
          </a:stretch>
        </p:blipFill>
        <p:spPr bwMode="auto">
          <a:xfrm>
            <a:off x="0" y="0"/>
            <a:ext cx="9107225" cy="6858000"/>
          </a:xfrm>
          <a:prstGeom prst="rect">
            <a:avLst/>
          </a:prstGeom>
          <a:noFill/>
          <a:ln>
            <a:solidFill>
              <a:schemeClr val="tx1"/>
            </a:solidFill>
          </a:ln>
        </p:spPr>
      </p:pic>
      <p:sp>
        <p:nvSpPr>
          <p:cNvPr id="12" name="11 Rectángulo"/>
          <p:cNvSpPr/>
          <p:nvPr/>
        </p:nvSpPr>
        <p:spPr>
          <a:xfrm>
            <a:off x="1115616" y="2996952"/>
            <a:ext cx="7034105" cy="923330"/>
          </a:xfrm>
          <a:prstGeom prst="rect">
            <a:avLst/>
          </a:prstGeom>
          <a:noFill/>
          <a:ln>
            <a:noFill/>
          </a:ln>
        </p:spPr>
        <p:txBody>
          <a:bodyPr wrap="square" lIns="91440" tIns="45720" rIns="91440" bIns="45720">
            <a:spAutoFit/>
          </a:bodyPr>
          <a:lstStyle/>
          <a:p>
            <a:pPr algn="ctr"/>
            <a:r>
              <a:rPr lang="es-ES" sz="5400" b="1" dirty="0" smtClean="0">
                <a:ln w="17780" cmpd="sng">
                  <a:solidFill>
                    <a:srgbClr val="FFFFFF"/>
                  </a:solidFill>
                  <a:prstDash val="solid"/>
                  <a:miter lim="800000"/>
                </a:ln>
                <a:solidFill>
                  <a:srgbClr val="FFFF00"/>
                </a:solidFill>
                <a:effectLst>
                  <a:outerShdw blurRad="50800" algn="tl" rotWithShape="0">
                    <a:srgbClr val="000000"/>
                  </a:outerShdw>
                </a:effectLst>
              </a:rPr>
              <a:t>MÁQUINAS ELECTRICAS</a:t>
            </a:r>
            <a:endParaRPr lang="es-ES" sz="5400" b="1" cap="none" spc="0" dirty="0">
              <a:ln w="17780" cmpd="sng">
                <a:solidFill>
                  <a:srgbClr val="FFFFFF"/>
                </a:solidFill>
                <a:prstDash val="solid"/>
                <a:miter lim="800000"/>
              </a:ln>
              <a:solidFill>
                <a:srgbClr val="FFFF00"/>
              </a:solidFill>
              <a:effectLst>
                <a:outerShdw blurRad="50800" algn="tl" rotWithShape="0">
                  <a:srgbClr val="000000"/>
                </a:outerShdw>
              </a:effectLst>
            </a:endParaRPr>
          </a:p>
        </p:txBody>
      </p:sp>
      <p:sp>
        <p:nvSpPr>
          <p:cNvPr id="13" name="12 CuadroTexto"/>
          <p:cNvSpPr txBox="1"/>
          <p:nvPr/>
        </p:nvSpPr>
        <p:spPr>
          <a:xfrm>
            <a:off x="1907704" y="1196752"/>
            <a:ext cx="4896544" cy="369332"/>
          </a:xfrm>
          <a:prstGeom prst="rect">
            <a:avLst/>
          </a:prstGeom>
          <a:noFill/>
        </p:spPr>
        <p:txBody>
          <a:bodyPr wrap="square" rtlCol="0">
            <a:spAutoFit/>
          </a:bodyPr>
          <a:lstStyle/>
          <a:p>
            <a:endParaRPr lang="es-ES" dirty="0"/>
          </a:p>
        </p:txBody>
      </p:sp>
      <p:sp>
        <p:nvSpPr>
          <p:cNvPr id="23572" name="Rectangle 20"/>
          <p:cNvSpPr>
            <a:spLocks noChangeArrowheads="1"/>
          </p:cNvSpPr>
          <p:nvPr/>
        </p:nvSpPr>
        <p:spPr bwMode="auto">
          <a:xfrm>
            <a:off x="1763688" y="620688"/>
            <a:ext cx="5544616"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200" b="1" i="0" u="none" strike="noStrike" cap="none" normalizeH="0" baseline="0" dirty="0" smtClean="0">
                <a:ln>
                  <a:noFill/>
                </a:ln>
                <a:solidFill>
                  <a:srgbClr val="FFFF00"/>
                </a:solidFill>
                <a:effectLst/>
                <a:latin typeface="Arial" pitchFamily="34" charset="0"/>
                <a:ea typeface="Times New Roman" pitchFamily="18" charset="0"/>
              </a:rPr>
              <a:t>REPÚBLICA BOLIVARIANA DE VENEZUELA</a:t>
            </a:r>
            <a:endParaRPr kumimoji="0" lang="es-VE" sz="1200" b="1" i="0" u="none" strike="noStrike" cap="none" normalizeH="0" baseline="0" dirty="0" smtClean="0">
              <a:ln>
                <a:noFill/>
              </a:ln>
              <a:solidFill>
                <a:srgbClr val="FFFF00"/>
              </a:solidFill>
              <a:effectLst/>
              <a:latin typeface="Arial" pitchFamily="34" charset="0"/>
              <a:ea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VE" sz="1200" b="1" i="0" u="none" strike="noStrike" cap="none" normalizeH="0" baseline="0" dirty="0" smtClean="0">
                <a:ln>
                  <a:noFill/>
                </a:ln>
                <a:solidFill>
                  <a:srgbClr val="FFFF00"/>
                </a:solidFill>
                <a:effectLst/>
                <a:latin typeface="Arial" pitchFamily="34" charset="0"/>
                <a:ea typeface="Times New Roman" pitchFamily="18" charset="0"/>
              </a:rPr>
              <a:t>UNIVERSIDAD PEDAGÓGICA EXPERIMENTAL LIBERTADOR</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VE" sz="1200" b="1" i="0" u="none" strike="noStrike" cap="none" normalizeH="0" baseline="0" dirty="0" smtClean="0">
                <a:ln>
                  <a:noFill/>
                </a:ln>
                <a:solidFill>
                  <a:srgbClr val="FFFF00"/>
                </a:solidFill>
                <a:effectLst/>
                <a:latin typeface="Arial" pitchFamily="34" charset="0"/>
                <a:ea typeface="Times New Roman" pitchFamily="18" charset="0"/>
              </a:rPr>
              <a:t> INSTITUTO PEDAGÓGICO DE BARQUISIMETO                                           “LUÍS BELTRÁN PRIETO FIGUEROA”                                      DEPARTAMENTO DE EDUCACIÓN TÉCNICA                           ELECTRICIDAD INDUSTRIAL</a:t>
            </a:r>
            <a:r>
              <a:rPr kumimoji="0" lang="es-ES" sz="1100" b="0" i="0" u="none" strike="noStrike" cap="none" normalizeH="0" baseline="0" dirty="0" smtClean="0">
                <a:ln>
                  <a:noFill/>
                </a:ln>
                <a:solidFill>
                  <a:srgbClr val="FFFF00"/>
                </a:solidFill>
                <a:effectLst/>
                <a:latin typeface="Arial" pitchFamily="34" charset="0"/>
              </a:rPr>
              <a:t> </a:t>
            </a:r>
            <a:endParaRPr kumimoji="0" lang="es-ES" sz="1800" b="0" i="0" u="none" strike="noStrike" cap="none" normalizeH="0" baseline="0" dirty="0" smtClean="0">
              <a:ln>
                <a:noFill/>
              </a:ln>
              <a:solidFill>
                <a:srgbClr val="FFFF00"/>
              </a:solidFill>
              <a:effectLst/>
              <a:latin typeface="Arial" pitchFamily="34" charset="0"/>
            </a:endParaRPr>
          </a:p>
        </p:txBody>
      </p:sp>
      <p:pic>
        <p:nvPicPr>
          <p:cNvPr id="25" name="24 Imagen"/>
          <p:cNvPicPr/>
          <p:nvPr/>
        </p:nvPicPr>
        <p:blipFill>
          <a:blip r:embed="rId3" cstate="print"/>
          <a:srcRect/>
          <a:stretch>
            <a:fillRect/>
          </a:stretch>
        </p:blipFill>
        <p:spPr bwMode="auto">
          <a:xfrm>
            <a:off x="899592" y="548680"/>
            <a:ext cx="864096" cy="720080"/>
          </a:xfrm>
          <a:prstGeom prst="rect">
            <a:avLst/>
          </a:prstGeom>
          <a:noFill/>
          <a:ln w="9525">
            <a:noFill/>
            <a:miter lim="800000"/>
            <a:headEnd/>
            <a:tailEnd/>
          </a:ln>
        </p:spPr>
      </p:pic>
      <p:pic>
        <p:nvPicPr>
          <p:cNvPr id="26" name="25 Imagen"/>
          <p:cNvPicPr/>
          <p:nvPr/>
        </p:nvPicPr>
        <p:blipFill>
          <a:blip r:embed="rId4" cstate="print"/>
          <a:srcRect/>
          <a:stretch>
            <a:fillRect/>
          </a:stretch>
        </p:blipFill>
        <p:spPr bwMode="auto">
          <a:xfrm>
            <a:off x="7308304" y="620688"/>
            <a:ext cx="864096" cy="720080"/>
          </a:xfrm>
          <a:prstGeom prst="rect">
            <a:avLst/>
          </a:prstGeom>
          <a:noFill/>
          <a:ln w="9525">
            <a:noFill/>
            <a:miter lim="800000"/>
            <a:headEnd/>
            <a:tailEnd/>
          </a:ln>
        </p:spPr>
      </p:pic>
      <p:sp>
        <p:nvSpPr>
          <p:cNvPr id="2049" name="Rectangle 1"/>
          <p:cNvSpPr>
            <a:spLocks noChangeArrowheads="1"/>
          </p:cNvSpPr>
          <p:nvPr/>
        </p:nvSpPr>
        <p:spPr bwMode="auto">
          <a:xfrm>
            <a:off x="2339752" y="6309320"/>
            <a:ext cx="4536504"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es-VE" sz="1200" b="1" i="0" u="none" strike="noStrike" cap="none" normalizeH="0" baseline="0" dirty="0" smtClean="0">
                <a:ln>
                  <a:noFill/>
                </a:ln>
                <a:solidFill>
                  <a:srgbClr val="FFFF00"/>
                </a:solidFill>
                <a:effectLst/>
                <a:latin typeface="Arial" pitchFamily="34" charset="0"/>
                <a:ea typeface="Times New Roman" pitchFamily="18" charset="0"/>
              </a:rPr>
              <a:t>BARQUISIMETO, DICIEMBRE 2010</a:t>
            </a:r>
            <a:endParaRPr kumimoji="0" lang="es-VE" sz="1800" b="0" i="0" u="none" strike="noStrike" cap="none" normalizeH="0" baseline="0" dirty="0" smtClean="0">
              <a:ln>
                <a:noFill/>
              </a:ln>
              <a:solidFill>
                <a:srgbClr val="FFFF00"/>
              </a:solidFill>
              <a:effectLst/>
              <a:latin typeface="Arial" pitchFamily="34" charset="0"/>
            </a:endParaRPr>
          </a:p>
        </p:txBody>
      </p:sp>
    </p:spTree>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descr="https://www.libreria.uson.mx/images/9789688809532.jpg"/>
          <p:cNvPicPr>
            <a:picLocks noChangeAspect="1" noChangeArrowheads="1"/>
          </p:cNvPicPr>
          <p:nvPr/>
        </p:nvPicPr>
        <p:blipFill>
          <a:blip r:embed="rId2" cstate="print"/>
          <a:srcRect l="8278" t="35191" r="4037" b="21340"/>
          <a:stretch>
            <a:fillRect/>
          </a:stretch>
        </p:blipFill>
        <p:spPr bwMode="auto">
          <a:xfrm>
            <a:off x="-1" y="0"/>
            <a:ext cx="9107225" cy="6858000"/>
          </a:xfrm>
          <a:prstGeom prst="rect">
            <a:avLst/>
          </a:prstGeom>
          <a:noFill/>
          <a:ln>
            <a:solidFill>
              <a:schemeClr val="tx1"/>
            </a:solidFill>
          </a:ln>
        </p:spPr>
      </p:pic>
      <p:sp>
        <p:nvSpPr>
          <p:cNvPr id="5" name="Rectangle 22"/>
          <p:cNvSpPr>
            <a:spLocks noChangeArrowheads="1"/>
          </p:cNvSpPr>
          <p:nvPr/>
        </p:nvSpPr>
        <p:spPr bwMode="auto">
          <a:xfrm>
            <a:off x="4499992" y="4385429"/>
            <a:ext cx="4392488" cy="153888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r" defTabSz="914400" rtl="0" eaLnBrk="1" fontAlgn="base" latinLnBrk="0" hangingPunct="1">
              <a:lnSpc>
                <a:spcPct val="100000"/>
              </a:lnSpc>
              <a:spcBef>
                <a:spcPct val="0"/>
              </a:spcBef>
              <a:spcAft>
                <a:spcPct val="0"/>
              </a:spcAft>
              <a:buClrTx/>
              <a:buSzTx/>
              <a:buFontTx/>
              <a:buNone/>
              <a:tabLst/>
            </a:pPr>
            <a:r>
              <a:rPr kumimoji="0" lang="es-VE" sz="1200" b="1" i="0" u="none" strike="noStrike" cap="none" normalizeH="0" baseline="0" dirty="0" smtClean="0">
                <a:ln>
                  <a:noFill/>
                </a:ln>
                <a:solidFill>
                  <a:srgbClr val="FFFF00"/>
                </a:solidFill>
                <a:effectLst/>
                <a:latin typeface="Arial" pitchFamily="34" charset="0"/>
                <a:ea typeface="Times New Roman" pitchFamily="18" charset="0"/>
              </a:rPr>
              <a:t>Integrantes:</a:t>
            </a:r>
            <a:endParaRPr kumimoji="0" lang="es-ES" sz="1100" b="0" i="0" u="none" strike="noStrike" cap="none" normalizeH="0" baseline="0" dirty="0" smtClean="0">
              <a:ln>
                <a:noFill/>
              </a:ln>
              <a:solidFill>
                <a:srgbClr val="FFFF00"/>
              </a:solidFill>
              <a:effectLst/>
              <a:latin typeface="Arial" pitchFamily="34" charset="0"/>
            </a:endParaRPr>
          </a:p>
          <a:p>
            <a:pPr lvl="0" indent="450850" algn="r" eaLnBrk="0" fontAlgn="base" hangingPunct="0">
              <a:spcBef>
                <a:spcPct val="0"/>
              </a:spcBef>
              <a:spcAft>
                <a:spcPct val="0"/>
              </a:spcAft>
            </a:pPr>
            <a:r>
              <a:rPr kumimoji="0" lang="es-ES" sz="1200" b="0" i="0" u="none" strike="noStrike" cap="none" normalizeH="0" baseline="0" dirty="0" smtClean="0">
                <a:ln>
                  <a:noFill/>
                </a:ln>
                <a:solidFill>
                  <a:srgbClr val="FFFF00"/>
                </a:solidFill>
                <a:effectLst/>
                <a:latin typeface="Times New Roman" pitchFamily="18" charset="0"/>
                <a:ea typeface="Times New Roman" pitchFamily="18" charset="0"/>
                <a:cs typeface="Times New Roman" pitchFamily="18" charset="0"/>
              </a:rPr>
              <a:t> </a:t>
            </a:r>
            <a:r>
              <a:rPr kumimoji="0" lang="es-VE" sz="1200" b="0" i="0" u="none" strike="noStrike" cap="none" normalizeH="0" baseline="0" dirty="0" smtClean="0">
                <a:ln>
                  <a:noFill/>
                </a:ln>
                <a:solidFill>
                  <a:srgbClr val="FFFF00"/>
                </a:solidFill>
                <a:effectLst/>
                <a:latin typeface="Times New Roman" pitchFamily="18" charset="0"/>
                <a:ea typeface="Times New Roman" pitchFamily="18" charset="0"/>
                <a:cs typeface="Times New Roman" pitchFamily="18" charset="0"/>
              </a:rPr>
              <a:t>Dimas Giménez </a:t>
            </a:r>
          </a:p>
          <a:p>
            <a:pPr lvl="0" indent="450850" algn="r" eaLnBrk="0" fontAlgn="base" hangingPunct="0">
              <a:spcBef>
                <a:spcPct val="0"/>
              </a:spcBef>
              <a:spcAft>
                <a:spcPct val="0"/>
              </a:spcAft>
            </a:pPr>
            <a:r>
              <a:rPr kumimoji="0" lang="es-VE" sz="1200" b="0" i="0" u="none" strike="noStrike" cap="none" normalizeH="0" baseline="0" dirty="0" smtClean="0">
                <a:ln>
                  <a:noFill/>
                </a:ln>
                <a:solidFill>
                  <a:srgbClr val="FFFF00"/>
                </a:solidFill>
                <a:effectLst/>
                <a:latin typeface="Times New Roman" pitchFamily="18" charset="0"/>
                <a:ea typeface="Times New Roman" pitchFamily="18" charset="0"/>
                <a:cs typeface="Times New Roman" pitchFamily="18" charset="0"/>
              </a:rPr>
              <a:t>Héctor López</a:t>
            </a:r>
          </a:p>
          <a:p>
            <a:pPr lvl="0" indent="450850" algn="r" eaLnBrk="0" fontAlgn="base" hangingPunct="0">
              <a:spcBef>
                <a:spcPct val="0"/>
              </a:spcBef>
              <a:spcAft>
                <a:spcPct val="0"/>
              </a:spcAft>
            </a:pPr>
            <a:r>
              <a:rPr lang="es-VE" sz="1200" dirty="0" smtClean="0">
                <a:solidFill>
                  <a:srgbClr val="FFFF00"/>
                </a:solidFill>
                <a:latin typeface="Times New Roman" pitchFamily="18" charset="0"/>
                <a:cs typeface="Times New Roman" pitchFamily="18" charset="0"/>
              </a:rPr>
              <a:t>Ibor Lameda</a:t>
            </a:r>
            <a:endParaRPr kumimoji="0" lang="es-ES" sz="1100" b="0" i="0" u="none" strike="noStrike" cap="none" normalizeH="0" baseline="0" dirty="0" smtClean="0">
              <a:ln>
                <a:noFill/>
              </a:ln>
              <a:solidFill>
                <a:srgbClr val="FFFF00"/>
              </a:solidFill>
              <a:effectLst/>
              <a:latin typeface="Times New Roman" pitchFamily="18" charset="0"/>
              <a:cs typeface="Times New Roman" pitchFamily="18" charset="0"/>
            </a:endParaRPr>
          </a:p>
          <a:p>
            <a:pPr lvl="0" indent="450850" algn="r" eaLnBrk="0" fontAlgn="base" hangingPunct="0">
              <a:spcBef>
                <a:spcPct val="0"/>
              </a:spcBef>
              <a:spcAft>
                <a:spcPct val="0"/>
              </a:spcAft>
            </a:pPr>
            <a:r>
              <a:rPr kumimoji="0" lang="es-ES" sz="1000" b="0" i="0" u="none" strike="noStrike" cap="none" normalizeH="0" baseline="0" dirty="0" smtClean="0">
                <a:ln>
                  <a:noFill/>
                </a:ln>
                <a:solidFill>
                  <a:srgbClr val="FFFF00"/>
                </a:solidFill>
                <a:effectLst/>
                <a:latin typeface="Arial" pitchFamily="34" charset="0"/>
                <a:ea typeface="Times New Roman" pitchFamily="18" charset="0"/>
              </a:rPr>
              <a:t>                                                                                                </a:t>
            </a:r>
            <a:r>
              <a:rPr kumimoji="0" lang="es-VE" sz="1200" b="1" i="0" u="none" strike="noStrike" cap="none" normalizeH="0" baseline="0" dirty="0" smtClean="0">
                <a:ln>
                  <a:noFill/>
                </a:ln>
                <a:solidFill>
                  <a:srgbClr val="FFFF00"/>
                </a:solidFill>
                <a:effectLst/>
                <a:latin typeface="Arial" pitchFamily="34" charset="0"/>
                <a:ea typeface="Times New Roman" pitchFamily="18" charset="0"/>
              </a:rPr>
              <a:t>Sección: </a:t>
            </a:r>
            <a:r>
              <a:rPr lang="es-VE" sz="1200" dirty="0">
                <a:solidFill>
                  <a:srgbClr val="FFFF00"/>
                </a:solidFill>
                <a:latin typeface="Arial" pitchFamily="34" charset="0"/>
                <a:ea typeface="Times New Roman" pitchFamily="18" charset="0"/>
              </a:rPr>
              <a:t>6</a:t>
            </a:r>
            <a:r>
              <a:rPr kumimoji="0" lang="es-VE" sz="1200" b="0" i="0" u="none" strike="noStrike" cap="none" normalizeH="0" baseline="0" dirty="0" smtClean="0">
                <a:ln>
                  <a:noFill/>
                </a:ln>
                <a:solidFill>
                  <a:srgbClr val="FFFF00"/>
                </a:solidFill>
                <a:effectLst/>
                <a:latin typeface="Arial" pitchFamily="34" charset="0"/>
                <a:ea typeface="Times New Roman" pitchFamily="18" charset="0"/>
              </a:rPr>
              <a:t>EI01N</a:t>
            </a:r>
            <a:r>
              <a:rPr kumimoji="0" lang="es-ES" sz="1000" b="0" i="0" u="none" strike="noStrike" cap="none" normalizeH="0" baseline="0" dirty="0" smtClean="0">
                <a:ln>
                  <a:noFill/>
                </a:ln>
                <a:solidFill>
                  <a:srgbClr val="FFFF00"/>
                </a:solidFill>
                <a:effectLst/>
                <a:latin typeface="Arial" pitchFamily="34" charset="0"/>
                <a:ea typeface="Times New Roman" pitchFamily="18" charset="0"/>
              </a:rPr>
              <a:t>                                                                                                 </a:t>
            </a:r>
            <a:r>
              <a:rPr kumimoji="0" lang="es-VE" sz="1200" b="1" i="0" u="none" strike="noStrike" cap="none" normalizeH="0" baseline="0" dirty="0" smtClean="0">
                <a:ln>
                  <a:noFill/>
                </a:ln>
                <a:solidFill>
                  <a:srgbClr val="FFFF00"/>
                </a:solidFill>
                <a:effectLst/>
                <a:latin typeface="Arial" pitchFamily="34" charset="0"/>
                <a:ea typeface="Times New Roman" pitchFamily="18" charset="0"/>
              </a:rPr>
              <a:t>Cátedra: </a:t>
            </a:r>
            <a:r>
              <a:rPr lang="es-ES" sz="1200" dirty="0" smtClean="0">
                <a:solidFill>
                  <a:srgbClr val="FFFF00"/>
                </a:solidFill>
                <a:latin typeface="Arial" pitchFamily="34" charset="0"/>
                <a:ea typeface="Times New Roman" pitchFamily="18" charset="0"/>
              </a:rPr>
              <a:t>Transformadores y Maquinas Asincrónicas </a:t>
            </a:r>
            <a:endParaRPr kumimoji="0" lang="es-ES" sz="1200" b="0" i="0" u="none" strike="noStrike" cap="none" normalizeH="0" baseline="0" dirty="0" smtClean="0">
              <a:ln>
                <a:noFill/>
              </a:ln>
              <a:solidFill>
                <a:srgbClr val="FFFF00"/>
              </a:solidFill>
              <a:effectLst/>
              <a:latin typeface="Arial" pitchFamily="34" charset="0"/>
              <a:ea typeface="Times New Roman" pitchFamily="18" charset="0"/>
            </a:endParaRPr>
          </a:p>
          <a:p>
            <a:pPr marL="0" marR="0" lvl="0" indent="450850" algn="r" defTabSz="914400" rtl="0" eaLnBrk="0" fontAlgn="base" latinLnBrk="0" hangingPunct="0">
              <a:lnSpc>
                <a:spcPct val="100000"/>
              </a:lnSpc>
              <a:spcBef>
                <a:spcPct val="0"/>
              </a:spcBef>
              <a:spcAft>
                <a:spcPct val="0"/>
              </a:spcAft>
              <a:buClrTx/>
              <a:buSzTx/>
              <a:buFontTx/>
              <a:buNone/>
              <a:tabLst/>
            </a:pPr>
            <a:r>
              <a:rPr kumimoji="0" lang="es-VE" sz="1200" b="1" i="0" u="none" strike="noStrike" cap="none" normalizeH="0" baseline="0" dirty="0" smtClean="0">
                <a:ln>
                  <a:noFill/>
                </a:ln>
                <a:solidFill>
                  <a:srgbClr val="FFFF00"/>
                </a:solidFill>
                <a:effectLst/>
                <a:latin typeface="Arial" pitchFamily="34" charset="0"/>
                <a:ea typeface="Times New Roman" pitchFamily="18" charset="0"/>
              </a:rPr>
              <a:t>Profesor:</a:t>
            </a:r>
            <a:r>
              <a:rPr kumimoji="0" lang="es-VE" sz="1200" b="0" i="0" u="none" strike="noStrike" cap="none" normalizeH="0" baseline="0" dirty="0" smtClean="0">
                <a:ln>
                  <a:noFill/>
                </a:ln>
                <a:solidFill>
                  <a:srgbClr val="FFFF00"/>
                </a:solidFill>
                <a:effectLst/>
                <a:latin typeface="Arial" pitchFamily="34" charset="0"/>
                <a:ea typeface="Times New Roman" pitchFamily="18" charset="0"/>
              </a:rPr>
              <a:t> Luis López</a:t>
            </a:r>
            <a:endParaRPr kumimoji="0" lang="es-VE" sz="1800" b="0" i="0" u="none" strike="noStrike" cap="none" normalizeH="0" baseline="0" dirty="0" smtClean="0">
              <a:ln>
                <a:noFill/>
              </a:ln>
              <a:solidFill>
                <a:srgbClr val="FFFF00"/>
              </a:solidFill>
              <a:effectLst/>
              <a:latin typeface="Arial" pitchFamily="34" charset="0"/>
            </a:endParaRPr>
          </a:p>
        </p:txBody>
      </p:sp>
      <p:pic>
        <p:nvPicPr>
          <p:cNvPr id="6" name="5 Imagen"/>
          <p:cNvPicPr/>
          <p:nvPr/>
        </p:nvPicPr>
        <p:blipFill>
          <a:blip r:embed="rId3" cstate="print"/>
          <a:srcRect/>
          <a:stretch>
            <a:fillRect/>
          </a:stretch>
        </p:blipFill>
        <p:spPr bwMode="auto">
          <a:xfrm>
            <a:off x="827584" y="620688"/>
            <a:ext cx="864096" cy="720080"/>
          </a:xfrm>
          <a:prstGeom prst="rect">
            <a:avLst/>
          </a:prstGeom>
          <a:noFill/>
          <a:ln w="9525">
            <a:noFill/>
            <a:miter lim="800000"/>
            <a:headEnd/>
            <a:tailEnd/>
          </a:ln>
        </p:spPr>
      </p:pic>
      <p:pic>
        <p:nvPicPr>
          <p:cNvPr id="7" name="6 Imagen"/>
          <p:cNvPicPr/>
          <p:nvPr/>
        </p:nvPicPr>
        <p:blipFill>
          <a:blip r:embed="rId4" cstate="print"/>
          <a:srcRect/>
          <a:stretch>
            <a:fillRect/>
          </a:stretch>
        </p:blipFill>
        <p:spPr bwMode="auto">
          <a:xfrm>
            <a:off x="7164288" y="620688"/>
            <a:ext cx="864096" cy="720080"/>
          </a:xfrm>
          <a:prstGeom prst="rect">
            <a:avLst/>
          </a:prstGeom>
          <a:noFill/>
          <a:ln w="9525">
            <a:noFill/>
            <a:miter lim="800000"/>
            <a:headEnd/>
            <a:tailEnd/>
          </a:ln>
        </p:spPr>
      </p:pic>
      <p:sp>
        <p:nvSpPr>
          <p:cNvPr id="8" name="Rectangle 20"/>
          <p:cNvSpPr>
            <a:spLocks noChangeArrowheads="1"/>
          </p:cNvSpPr>
          <p:nvPr/>
        </p:nvSpPr>
        <p:spPr bwMode="auto">
          <a:xfrm>
            <a:off x="1763688" y="620688"/>
            <a:ext cx="5544616"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200" b="1" i="0" u="none" strike="noStrike" cap="none" normalizeH="0" baseline="0" dirty="0" smtClean="0">
                <a:ln>
                  <a:noFill/>
                </a:ln>
                <a:solidFill>
                  <a:srgbClr val="FFFF00"/>
                </a:solidFill>
                <a:effectLst/>
                <a:latin typeface="Arial" pitchFamily="34" charset="0"/>
                <a:ea typeface="Times New Roman" pitchFamily="18" charset="0"/>
              </a:rPr>
              <a:t>REPÚBLICA BOLIVARIANA DE VENEZUELA</a:t>
            </a:r>
            <a:endParaRPr kumimoji="0" lang="es-VE" sz="1200" b="1" i="0" u="none" strike="noStrike" cap="none" normalizeH="0" baseline="0" dirty="0" smtClean="0">
              <a:ln>
                <a:noFill/>
              </a:ln>
              <a:solidFill>
                <a:srgbClr val="FFFF00"/>
              </a:solidFill>
              <a:effectLst/>
              <a:latin typeface="Arial" pitchFamily="34" charset="0"/>
              <a:ea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VE" sz="1200" b="1" i="0" u="none" strike="noStrike" cap="none" normalizeH="0" baseline="0" dirty="0" smtClean="0">
                <a:ln>
                  <a:noFill/>
                </a:ln>
                <a:solidFill>
                  <a:srgbClr val="FFFF00"/>
                </a:solidFill>
                <a:effectLst/>
                <a:latin typeface="Arial" pitchFamily="34" charset="0"/>
                <a:ea typeface="Times New Roman" pitchFamily="18" charset="0"/>
              </a:rPr>
              <a:t>UNIVERSIDAD PEDAGÓGICA EXPERIMENTAL LIBERTADOR</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VE" sz="1200" b="1" i="0" u="none" strike="noStrike" cap="none" normalizeH="0" baseline="0" dirty="0" smtClean="0">
                <a:ln>
                  <a:noFill/>
                </a:ln>
                <a:solidFill>
                  <a:srgbClr val="FFFF00"/>
                </a:solidFill>
                <a:effectLst/>
                <a:latin typeface="Arial" pitchFamily="34" charset="0"/>
                <a:ea typeface="Times New Roman" pitchFamily="18" charset="0"/>
              </a:rPr>
              <a:t> INSTITUTO PEDAGÓGICO DE BARQUISIMETO                                           “LUÍS BELTRÁN PRIETO FIGUEROA”                                      DEPARTAMENTO DE EDUCACIÓN TÉCNICA                           ELECTRICIDAD INDUSTRIAL</a:t>
            </a:r>
            <a:r>
              <a:rPr kumimoji="0" lang="es-ES" sz="1100" b="0" i="0" u="none" strike="noStrike" cap="none" normalizeH="0" baseline="0" dirty="0" smtClean="0">
                <a:ln>
                  <a:noFill/>
                </a:ln>
                <a:solidFill>
                  <a:srgbClr val="FFFF00"/>
                </a:solidFill>
                <a:effectLst/>
                <a:latin typeface="Arial" pitchFamily="34" charset="0"/>
              </a:rPr>
              <a:t> </a:t>
            </a:r>
            <a:endParaRPr kumimoji="0" lang="es-ES" sz="1800" b="0" i="0" u="none" strike="noStrike" cap="none" normalizeH="0" baseline="0" dirty="0" smtClean="0">
              <a:ln>
                <a:noFill/>
              </a:ln>
              <a:solidFill>
                <a:srgbClr val="FFFF00"/>
              </a:solidFill>
              <a:effectLst/>
              <a:latin typeface="Arial" pitchFamily="34" charset="0"/>
            </a:endParaRPr>
          </a:p>
        </p:txBody>
      </p:sp>
      <p:sp>
        <p:nvSpPr>
          <p:cNvPr id="10" name="9 Rectángulo"/>
          <p:cNvSpPr/>
          <p:nvPr/>
        </p:nvSpPr>
        <p:spPr>
          <a:xfrm>
            <a:off x="971600" y="2852936"/>
            <a:ext cx="7034105" cy="923330"/>
          </a:xfrm>
          <a:prstGeom prst="rect">
            <a:avLst/>
          </a:prstGeom>
          <a:noFill/>
        </p:spPr>
        <p:txBody>
          <a:bodyPr wrap="square" lIns="91440" tIns="45720" rIns="91440" bIns="45720">
            <a:spAutoFit/>
          </a:bodyPr>
          <a:lstStyle/>
          <a:p>
            <a:pPr algn="ctr"/>
            <a:r>
              <a:rPr lang="es-ES" sz="5400" b="1" dirty="0" smtClean="0">
                <a:ln w="17780" cmpd="sng">
                  <a:solidFill>
                    <a:srgbClr val="FFFFFF"/>
                  </a:solidFill>
                  <a:prstDash val="solid"/>
                  <a:miter lim="800000"/>
                </a:ln>
                <a:solidFill>
                  <a:srgbClr val="FFFF00"/>
                </a:solidFill>
                <a:effectLst>
                  <a:outerShdw blurRad="50800" algn="tl" rotWithShape="0">
                    <a:srgbClr val="000000"/>
                  </a:outerShdw>
                </a:effectLst>
              </a:rPr>
              <a:t>MÁQUINAS ELECTRICAS</a:t>
            </a:r>
            <a:endParaRPr lang="es-ES" sz="5400" b="1" cap="none" spc="0" dirty="0">
              <a:ln w="17780" cmpd="sng">
                <a:solidFill>
                  <a:srgbClr val="FFFFFF"/>
                </a:solidFill>
                <a:prstDash val="solid"/>
                <a:miter lim="800000"/>
              </a:ln>
              <a:solidFill>
                <a:srgbClr val="FFFF00"/>
              </a:solidFill>
              <a:effectLst>
                <a:outerShdw blurRad="50800" algn="tl" rotWithShape="0">
                  <a:srgbClr val="000000"/>
                </a:outerShdw>
              </a:effectLst>
            </a:endParaRPr>
          </a:p>
        </p:txBody>
      </p:sp>
      <p:sp>
        <p:nvSpPr>
          <p:cNvPr id="9" name="Rectangle 1"/>
          <p:cNvSpPr>
            <a:spLocks noChangeArrowheads="1"/>
          </p:cNvSpPr>
          <p:nvPr/>
        </p:nvSpPr>
        <p:spPr bwMode="auto">
          <a:xfrm>
            <a:off x="2339752" y="6309320"/>
            <a:ext cx="4536504"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es-VE" sz="1200" b="1" i="0" u="none" strike="noStrike" cap="none" normalizeH="0" baseline="0" dirty="0" smtClean="0">
                <a:ln>
                  <a:noFill/>
                </a:ln>
                <a:solidFill>
                  <a:srgbClr val="FFFF00"/>
                </a:solidFill>
                <a:effectLst/>
                <a:latin typeface="Arial" pitchFamily="34" charset="0"/>
                <a:ea typeface="Times New Roman" pitchFamily="18" charset="0"/>
              </a:rPr>
              <a:t>BARQUISIMETO, DICIEMBRE 2010</a:t>
            </a:r>
            <a:endParaRPr kumimoji="0" lang="es-VE" sz="1800" b="0" i="0" u="none" strike="noStrike" cap="none" normalizeH="0" baseline="0" dirty="0" smtClean="0">
              <a:ln>
                <a:noFill/>
              </a:ln>
              <a:solidFill>
                <a:srgbClr val="FFFF00"/>
              </a:solidFill>
              <a:effectLst/>
              <a:latin typeface="Arial" pitchFamily="34" charset="0"/>
            </a:endParaRPr>
          </a:p>
        </p:txBody>
      </p:sp>
    </p:spTree>
  </p:cSld>
  <p:clrMapOvr>
    <a:masterClrMapping/>
  </p:clrMapOvr>
  <p:transition>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sp>
        <p:nvSpPr>
          <p:cNvPr id="5" name="4 Rectángulo"/>
          <p:cNvSpPr/>
          <p:nvPr/>
        </p:nvSpPr>
        <p:spPr>
          <a:xfrm>
            <a:off x="971600" y="548680"/>
            <a:ext cx="7034105" cy="923330"/>
          </a:xfrm>
          <a:prstGeom prst="rect">
            <a:avLst/>
          </a:prstGeom>
          <a:noFill/>
        </p:spPr>
        <p:txBody>
          <a:bodyPr wrap="square" lIns="91440" tIns="45720" rIns="91440" bIns="45720">
            <a:spAutoFit/>
          </a:bodyPr>
          <a:lstStyle/>
          <a:p>
            <a:pPr algn="ctr"/>
            <a:r>
              <a:rPr lang="es-ES" sz="5400" b="1" dirty="0" smtClean="0">
                <a:ln w="17780" cmpd="sng">
                  <a:solidFill>
                    <a:srgbClr val="FFFFFF"/>
                  </a:solidFill>
                  <a:prstDash val="solid"/>
                  <a:miter lim="800000"/>
                </a:ln>
                <a:effectLst>
                  <a:outerShdw blurRad="50800" algn="tl" rotWithShape="0">
                    <a:srgbClr val="000000"/>
                  </a:outerShdw>
                </a:effectLst>
              </a:rPr>
              <a:t>MÁQUINAS ELÉCTRICAS</a:t>
            </a:r>
            <a:endParaRPr lang="es-ES" sz="5400" b="1" cap="none" spc="0" dirty="0">
              <a:ln w="17780" cmpd="sng">
                <a:solidFill>
                  <a:srgbClr val="FFFFFF"/>
                </a:solidFill>
                <a:prstDash val="solid"/>
                <a:miter lim="800000"/>
              </a:ln>
              <a:effectLst>
                <a:outerShdw blurRad="50800" algn="tl" rotWithShape="0">
                  <a:srgbClr val="000000"/>
                </a:outerShdw>
              </a:effectLst>
            </a:endParaRPr>
          </a:p>
        </p:txBody>
      </p:sp>
      <p:sp>
        <p:nvSpPr>
          <p:cNvPr id="15361" name="Rectangle 1"/>
          <p:cNvSpPr>
            <a:spLocks noChangeArrowheads="1"/>
          </p:cNvSpPr>
          <p:nvPr/>
        </p:nvSpPr>
        <p:spPr bwMode="auto">
          <a:xfrm>
            <a:off x="539552" y="1916832"/>
            <a:ext cx="7992888"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s-ES" sz="1600" b="1" i="0" cap="none" normalizeH="0" baseline="0" dirty="0" smtClean="0">
                <a:ln>
                  <a:noFill/>
                </a:ln>
                <a:effectLst/>
                <a:latin typeface="Times New Roman" pitchFamily="18" charset="0"/>
                <a:ea typeface="Times New Roman" pitchFamily="18" charset="0"/>
                <a:cs typeface="Times New Roman" pitchFamily="18" charset="0"/>
              </a:rPr>
              <a:t>Son dispositivos que transforma la </a:t>
            </a:r>
            <a:r>
              <a:rPr lang="es-ES" sz="1600" b="1" dirty="0" smtClean="0">
                <a:latin typeface="Times New Roman" pitchFamily="18" charset="0"/>
                <a:ea typeface="Times New Roman" pitchFamily="18" charset="0"/>
                <a:cs typeface="Times New Roman" pitchFamily="18" charset="0"/>
              </a:rPr>
              <a:t>energía cinética </a:t>
            </a:r>
            <a:r>
              <a:rPr kumimoji="0" lang="es-ES" sz="1600" b="1" i="0" cap="none" normalizeH="0" baseline="0" dirty="0" smtClean="0">
                <a:ln>
                  <a:noFill/>
                </a:ln>
                <a:effectLst/>
                <a:latin typeface="Times New Roman" pitchFamily="18" charset="0"/>
                <a:ea typeface="Times New Roman" pitchFamily="18" charset="0"/>
                <a:cs typeface="Times New Roman" pitchFamily="18" charset="0"/>
              </a:rPr>
              <a:t>en otra energía, o bien, en energía potencial pero con una presentación distinta, pasando esta energía por una etapa de almacenamiento en un campo magnético. </a:t>
            </a:r>
          </a:p>
          <a:p>
            <a:pPr marL="0" marR="0" lvl="0" indent="0" algn="l" defTabSz="914400" rtl="0" eaLnBrk="1" fontAlgn="base" latinLnBrk="0" hangingPunct="1">
              <a:lnSpc>
                <a:spcPct val="100000"/>
              </a:lnSpc>
              <a:spcBef>
                <a:spcPct val="0"/>
              </a:spcBef>
              <a:spcAft>
                <a:spcPct val="0"/>
              </a:spcAft>
              <a:buClrTx/>
              <a:buSzTx/>
              <a:tabLst/>
            </a:pPr>
            <a:endParaRPr lang="es-ES" sz="1600" b="1" dirty="0" smtClean="0">
              <a:latin typeface="Times New Roman" pitchFamily="18" charset="0"/>
              <a:ea typeface="Times New Roman" pitchFamily="18" charset="0"/>
              <a:cs typeface="Times New Roman" pitchFamily="18" charset="0"/>
            </a:endParaRPr>
          </a:p>
          <a:p>
            <a:pPr lvl="0" fontAlgn="base">
              <a:spcBef>
                <a:spcPct val="0"/>
              </a:spcBef>
              <a:spcAft>
                <a:spcPct val="0"/>
              </a:spcAft>
              <a:buFont typeface="Wingdings" pitchFamily="2" charset="2"/>
              <a:buChar char="ü"/>
            </a:pPr>
            <a:r>
              <a:rPr lang="es-ES" sz="1600" b="1" dirty="0" smtClean="0">
                <a:latin typeface="Times New Roman" pitchFamily="18" charset="0"/>
                <a:ea typeface="Times New Roman" pitchFamily="18" charset="0"/>
                <a:cs typeface="Times New Roman" pitchFamily="18" charset="0"/>
              </a:rPr>
              <a:t>Las máquinas eléctricas se dividen en estáticas y rotativas; las estáticas son los transformadores y las rotativas disponen de una parte móvil susceptible de girar alrededor de un eje y pueden ser motores o generadores de energía eléctrica.</a:t>
            </a:r>
          </a:p>
          <a:p>
            <a:pPr marL="0" marR="0" lvl="0" indent="0" algn="l" defTabSz="914400" rtl="0" eaLnBrk="1" fontAlgn="base" latinLnBrk="0" hangingPunct="1">
              <a:lnSpc>
                <a:spcPct val="100000"/>
              </a:lnSpc>
              <a:spcBef>
                <a:spcPct val="0"/>
              </a:spcBef>
              <a:spcAft>
                <a:spcPct val="0"/>
              </a:spcAft>
              <a:buClrTx/>
              <a:buSzTx/>
              <a:tabLst/>
            </a:pPr>
            <a:endParaRPr kumimoji="0" lang="es-ES" sz="1600" b="1" i="0" cap="none" normalizeH="0" baseline="0" dirty="0" smtClean="0">
              <a:ln>
                <a:noFill/>
              </a:ln>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s-ES" sz="1600" b="1" i="0" cap="none" normalizeH="0" baseline="0" dirty="0" smtClean="0">
                <a:ln>
                  <a:noFill/>
                </a:ln>
                <a:effectLst/>
                <a:latin typeface="Times New Roman" pitchFamily="18" charset="0"/>
                <a:ea typeface="Times New Roman" pitchFamily="18" charset="0"/>
                <a:cs typeface="Times New Roman" pitchFamily="18" charset="0"/>
              </a:rPr>
              <a:t>Se clasifican en tres grandes grupos: generadores, Motores y Transformadores</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600" b="1" i="0" cap="none" normalizeH="0" baseline="0" dirty="0" smtClean="0">
                <a:ln>
                  <a:noFill/>
                </a:ln>
                <a:effectLst/>
                <a:latin typeface="Times New Roman" pitchFamily="18" charset="0"/>
                <a:ea typeface="Times New Roman" pitchFamily="18" charset="0"/>
                <a:cs typeface="Times New Roman" pitchFamily="18" charset="0"/>
              </a:rPr>
              <a:t>Los generadores transforman Energía Mecánica en </a:t>
            </a:r>
            <a:r>
              <a:rPr lang="es-ES" sz="1600" b="1" dirty="0" smtClean="0">
                <a:latin typeface="Times New Roman" pitchFamily="18" charset="0"/>
                <a:ea typeface="Times New Roman" pitchFamily="18" charset="0"/>
                <a:cs typeface="Times New Roman" pitchFamily="18" charset="0"/>
              </a:rPr>
              <a:t>E</a:t>
            </a:r>
            <a:r>
              <a:rPr kumimoji="0" lang="es-ES" sz="1600" b="1" i="0" cap="none" normalizeH="0" baseline="0" dirty="0" smtClean="0">
                <a:ln>
                  <a:noFill/>
                </a:ln>
                <a:effectLst/>
                <a:latin typeface="Times New Roman" pitchFamily="18" charset="0"/>
                <a:ea typeface="Times New Roman" pitchFamily="18" charset="0"/>
                <a:cs typeface="Times New Roman" pitchFamily="18" charset="0"/>
              </a:rPr>
              <a:t>léctrica, mientras que los motores transforman la energía eléctrica en mecánica haciendo girar un eje. El motor se puede clasificar en motor</a:t>
            </a:r>
            <a:r>
              <a:rPr kumimoji="0" lang="es-ES" sz="1600" b="1" i="0" cap="none" normalizeH="0" dirty="0" smtClean="0">
                <a:ln>
                  <a:noFill/>
                </a:ln>
                <a:effectLst/>
                <a:latin typeface="Times New Roman" pitchFamily="18" charset="0"/>
                <a:ea typeface="Times New Roman" pitchFamily="18" charset="0"/>
                <a:cs typeface="Times New Roman" pitchFamily="18" charset="0"/>
              </a:rPr>
              <a:t> de corriente continua</a:t>
            </a:r>
            <a:r>
              <a:rPr kumimoji="0" lang="es-ES" sz="1600" b="1" i="0" cap="none" normalizeH="0" baseline="0" dirty="0" smtClean="0">
                <a:ln>
                  <a:noFill/>
                </a:ln>
                <a:effectLst/>
                <a:latin typeface="Times New Roman" pitchFamily="18" charset="0"/>
                <a:ea typeface="Times New Roman" pitchFamily="18" charset="0"/>
                <a:cs typeface="Times New Roman" pitchFamily="18" charset="0"/>
              </a:rPr>
              <a:t> o motor de corriente alterna. Los transformadores y convertidores conservan la forma de la energía pero transforman sus características.</a:t>
            </a:r>
            <a:endParaRPr kumimoji="0" lang="es-ES" sz="1600" b="1" i="0" cap="none" normalizeH="0" baseline="0" dirty="0" smtClean="0">
              <a:ln>
                <a:noFill/>
              </a:ln>
              <a:effectLst/>
              <a:latin typeface="Times New Roman" pitchFamily="18" charset="0"/>
              <a:cs typeface="Times New Roman" pitchFamily="18" charset="0"/>
            </a:endParaRPr>
          </a:p>
        </p:txBody>
      </p:sp>
      <p:sp>
        <p:nvSpPr>
          <p:cNvPr id="15362" name="Rectangle 2"/>
          <p:cNvSpPr>
            <a:spLocks noChangeArrowheads="1"/>
          </p:cNvSpPr>
          <p:nvPr/>
        </p:nvSpPr>
        <p:spPr bwMode="auto">
          <a:xfrm>
            <a:off x="251520" y="5196143"/>
            <a:ext cx="8640960" cy="2923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300" b="1" i="0" u="none" strike="noStrike" cap="none" normalizeH="0" baseline="0" dirty="0" smtClean="0">
                <a:ln>
                  <a:noFill/>
                </a:ln>
                <a:solidFill>
                  <a:srgbClr val="000000"/>
                </a:solidFill>
                <a:effectLst/>
                <a:latin typeface="Arial" pitchFamily="34" charset="0"/>
                <a:ea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5361">
                                            <p:txEl>
                                              <p:pRg st="0" end="0"/>
                                            </p:txEl>
                                          </p:spTgt>
                                        </p:tgtEl>
                                        <p:attrNameLst>
                                          <p:attrName>style.visibility</p:attrName>
                                        </p:attrNameLst>
                                      </p:cBhvr>
                                      <p:to>
                                        <p:strVal val="visible"/>
                                      </p:to>
                                    </p:set>
                                    <p:anim calcmode="lin" valueType="num">
                                      <p:cBhvr additive="base">
                                        <p:cTn id="12" dur="1000" fill="hold"/>
                                        <p:tgtEl>
                                          <p:spTgt spid="15361">
                                            <p:txEl>
                                              <p:pRg st="0" end="0"/>
                                            </p:txEl>
                                          </p:spTgt>
                                        </p:tgtEl>
                                        <p:attrNameLst>
                                          <p:attrName>ppt_x</p:attrName>
                                        </p:attrNameLst>
                                      </p:cBhvr>
                                      <p:tavLst>
                                        <p:tav tm="0">
                                          <p:val>
                                            <p:strVal val="#ppt_x"/>
                                          </p:val>
                                        </p:tav>
                                        <p:tav tm="100000">
                                          <p:val>
                                            <p:strVal val="#ppt_x"/>
                                          </p:val>
                                        </p:tav>
                                      </p:tavLst>
                                    </p:anim>
                                    <p:anim calcmode="lin" valueType="num">
                                      <p:cBhvr additive="base">
                                        <p:cTn id="13" dur="1000" fill="hold"/>
                                        <p:tgtEl>
                                          <p:spTgt spid="1536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5361">
                                            <p:txEl>
                                              <p:pRg st="2" end="2"/>
                                            </p:txEl>
                                          </p:spTgt>
                                        </p:tgtEl>
                                        <p:attrNameLst>
                                          <p:attrName>style.visibility</p:attrName>
                                        </p:attrNameLst>
                                      </p:cBhvr>
                                      <p:to>
                                        <p:strVal val="visible"/>
                                      </p:to>
                                    </p:set>
                                    <p:anim calcmode="lin" valueType="num">
                                      <p:cBhvr additive="base">
                                        <p:cTn id="18" dur="1000" fill="hold"/>
                                        <p:tgtEl>
                                          <p:spTgt spid="15361">
                                            <p:txEl>
                                              <p:pRg st="2" end="2"/>
                                            </p:txEl>
                                          </p:spTgt>
                                        </p:tgtEl>
                                        <p:attrNameLst>
                                          <p:attrName>ppt_x</p:attrName>
                                        </p:attrNameLst>
                                      </p:cBhvr>
                                      <p:tavLst>
                                        <p:tav tm="0">
                                          <p:val>
                                            <p:strVal val="#ppt_x"/>
                                          </p:val>
                                        </p:tav>
                                        <p:tav tm="100000">
                                          <p:val>
                                            <p:strVal val="#ppt_x"/>
                                          </p:val>
                                        </p:tav>
                                      </p:tavLst>
                                    </p:anim>
                                    <p:anim calcmode="lin" valueType="num">
                                      <p:cBhvr additive="base">
                                        <p:cTn id="19" dur="1000" fill="hold"/>
                                        <p:tgtEl>
                                          <p:spTgt spid="1536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5361">
                                            <p:txEl>
                                              <p:pRg st="4" end="4"/>
                                            </p:txEl>
                                          </p:spTgt>
                                        </p:tgtEl>
                                        <p:attrNameLst>
                                          <p:attrName>style.visibility</p:attrName>
                                        </p:attrNameLst>
                                      </p:cBhvr>
                                      <p:to>
                                        <p:strVal val="visible"/>
                                      </p:to>
                                    </p:set>
                                    <p:anim calcmode="lin" valueType="num">
                                      <p:cBhvr additive="base">
                                        <p:cTn id="24" dur="1000" fill="hold"/>
                                        <p:tgtEl>
                                          <p:spTgt spid="15361">
                                            <p:txEl>
                                              <p:pRg st="4" end="4"/>
                                            </p:txEl>
                                          </p:spTgt>
                                        </p:tgtEl>
                                        <p:attrNameLst>
                                          <p:attrName>ppt_x</p:attrName>
                                        </p:attrNameLst>
                                      </p:cBhvr>
                                      <p:tavLst>
                                        <p:tav tm="0">
                                          <p:val>
                                            <p:strVal val="#ppt_x"/>
                                          </p:val>
                                        </p:tav>
                                        <p:tav tm="100000">
                                          <p:val>
                                            <p:strVal val="#ppt_x"/>
                                          </p:val>
                                        </p:tav>
                                      </p:tavLst>
                                    </p:anim>
                                    <p:anim calcmode="lin" valueType="num">
                                      <p:cBhvr additive="base">
                                        <p:cTn id="25" dur="1000" fill="hold"/>
                                        <p:tgtEl>
                                          <p:spTgt spid="15361">
                                            <p:txEl>
                                              <p:pRg st="4" end="4"/>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5361">
                                            <p:txEl>
                                              <p:pRg st="5" end="5"/>
                                            </p:txEl>
                                          </p:spTgt>
                                        </p:tgtEl>
                                        <p:attrNameLst>
                                          <p:attrName>style.visibility</p:attrName>
                                        </p:attrNameLst>
                                      </p:cBhvr>
                                      <p:to>
                                        <p:strVal val="visible"/>
                                      </p:to>
                                    </p:set>
                                    <p:anim calcmode="lin" valueType="num">
                                      <p:cBhvr additive="base">
                                        <p:cTn id="28" dur="1000" fill="hold"/>
                                        <p:tgtEl>
                                          <p:spTgt spid="15361">
                                            <p:txEl>
                                              <p:pRg st="5" end="5"/>
                                            </p:txEl>
                                          </p:spTgt>
                                        </p:tgtEl>
                                        <p:attrNameLst>
                                          <p:attrName>ppt_x</p:attrName>
                                        </p:attrNameLst>
                                      </p:cBhvr>
                                      <p:tavLst>
                                        <p:tav tm="0">
                                          <p:val>
                                            <p:strVal val="#ppt_x"/>
                                          </p:val>
                                        </p:tav>
                                        <p:tav tm="100000">
                                          <p:val>
                                            <p:strVal val="#ppt_x"/>
                                          </p:val>
                                        </p:tav>
                                      </p:tavLst>
                                    </p:anim>
                                    <p:anim calcmode="lin" valueType="num">
                                      <p:cBhvr additive="base">
                                        <p:cTn id="29" dur="1000" fill="hold"/>
                                        <p:tgtEl>
                                          <p:spTgt spid="1536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sp>
        <p:nvSpPr>
          <p:cNvPr id="5" name="4 Rectángulo"/>
          <p:cNvSpPr/>
          <p:nvPr/>
        </p:nvSpPr>
        <p:spPr>
          <a:xfrm>
            <a:off x="971600" y="548680"/>
            <a:ext cx="7034105" cy="923330"/>
          </a:xfrm>
          <a:prstGeom prst="rect">
            <a:avLst/>
          </a:prstGeom>
          <a:noFill/>
        </p:spPr>
        <p:txBody>
          <a:bodyPr wrap="square" lIns="91440" tIns="45720" rIns="91440" bIns="45720">
            <a:spAutoFit/>
          </a:bodyPr>
          <a:lstStyle/>
          <a:p>
            <a:pPr algn="ctr"/>
            <a:r>
              <a:rPr lang="es-ES" sz="5400" b="1" dirty="0" smtClean="0">
                <a:ln w="17780" cmpd="sng">
                  <a:solidFill>
                    <a:srgbClr val="FFFFFF"/>
                  </a:solidFill>
                  <a:prstDash val="solid"/>
                  <a:miter lim="800000"/>
                </a:ln>
                <a:effectLst>
                  <a:outerShdw blurRad="50800" algn="tl" rotWithShape="0">
                    <a:srgbClr val="000000"/>
                  </a:outerShdw>
                </a:effectLst>
              </a:rPr>
              <a:t>MÁQUINAS ELÉCTRICAS</a:t>
            </a:r>
            <a:endParaRPr lang="es-ES" sz="5400" b="1" cap="none" spc="0" dirty="0">
              <a:ln w="17780" cmpd="sng">
                <a:solidFill>
                  <a:srgbClr val="FFFFFF"/>
                </a:solidFill>
                <a:prstDash val="solid"/>
                <a:miter lim="800000"/>
              </a:ln>
              <a:effectLst>
                <a:outerShdw blurRad="50800" algn="tl" rotWithShape="0">
                  <a:srgbClr val="000000"/>
                </a:outerShdw>
              </a:effectLst>
            </a:endParaRPr>
          </a:p>
        </p:txBody>
      </p:sp>
      <p:sp>
        <p:nvSpPr>
          <p:cNvPr id="17409" name="Rectangle 1"/>
          <p:cNvSpPr>
            <a:spLocks noChangeArrowheads="1"/>
          </p:cNvSpPr>
          <p:nvPr/>
        </p:nvSpPr>
        <p:spPr bwMode="auto">
          <a:xfrm>
            <a:off x="395536" y="1433682"/>
            <a:ext cx="8352928" cy="427809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0"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CONSTITUCIÓN GENERAL DE UNA MÁQUINA ELÉCTRICA.</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s-ES" sz="1600" b="0" i="0"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es-ES" sz="1600" b="0" i="0"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Electromagnético.</a:t>
            </a:r>
            <a:endParaRPr kumimoji="0" lang="es-ES" sz="1600" b="0" i="0"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es-ES" sz="1600" b="0" i="0"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Mecánico.</a:t>
            </a:r>
          </a:p>
          <a:p>
            <a:pPr marL="0" marR="0" lvl="0" indent="0" algn="l" defTabSz="914400" rtl="0" eaLnBrk="0" fontAlgn="base" latinLnBrk="0" hangingPunct="0">
              <a:lnSpc>
                <a:spcPct val="100000"/>
              </a:lnSpc>
              <a:spcBef>
                <a:spcPct val="0"/>
              </a:spcBef>
              <a:spcAft>
                <a:spcPct val="0"/>
              </a:spcAft>
              <a:buClrTx/>
              <a:buSzTx/>
              <a:tabLst/>
            </a:pPr>
            <a:endParaRPr kumimoji="0" lang="es-ES" sz="1600" b="0" i="0"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es-ES" sz="1600" b="1" i="0"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Desde el punto de vista electromagnético:</a:t>
            </a:r>
            <a:r>
              <a:rPr kumimoji="0" lang="es-ES" sz="1600" b="0" i="0"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Toda máquina eléctrica está provista de un conjunto magnético y dos circuitos eléctricos, uno de los circuitos, es el de excitación, que al ser recorrido por una corriente eléctrica produce amperios vueltas necesarios para crear el flujo que se establece en el conjunto magnético de la máquina.</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1600" b="0" i="0"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s-ES" sz="1600" b="1" i="0"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Desde el punto de vista mecánico:</a:t>
            </a:r>
            <a:r>
              <a:rPr kumimoji="0" lang="es-ES" sz="1600" b="0" i="0"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se clasifican en rotativas y estáticas.</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endParaRPr kumimoji="0" lang="es-ES" sz="1600" b="0" i="0"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600" b="0" i="0"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s-ES" sz="1600" b="1" i="0"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Máquinas rotativas</a:t>
            </a:r>
            <a:r>
              <a:rPr kumimoji="0" lang="es-ES" sz="1600" b="0" i="0"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Están provista de partes giratorias como la dínamo, los alternadores, motores, etc. Tienen una parte fija llamada estator y otra móvil llamada rotor, entre ambas partes hay un espacio de aire llamado entrehierro.</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1600" b="0" i="0"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600" b="0" i="0"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s-ES" sz="1600" b="1" i="0"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Máquinas estáticas: </a:t>
            </a:r>
            <a:r>
              <a:rPr kumimoji="0" lang="es-ES" sz="1600" b="0" i="0"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No disponen de partes móviles como el transformador.</a:t>
            </a:r>
            <a:endParaRPr kumimoji="0" lang="es-ES" sz="1600" b="0" i="0"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17409">
                                            <p:txEl>
                                              <p:pRg st="0" end="0"/>
                                            </p:txEl>
                                          </p:spTgt>
                                        </p:tgtEl>
                                        <p:attrNameLst>
                                          <p:attrName>style.visibility</p:attrName>
                                        </p:attrNameLst>
                                      </p:cBhvr>
                                      <p:to>
                                        <p:strVal val="visible"/>
                                      </p:to>
                                    </p:set>
                                    <p:anim calcmode="lin" valueType="num">
                                      <p:cBhvr additive="base">
                                        <p:cTn id="13" dur="500" fill="hold"/>
                                        <p:tgtEl>
                                          <p:spTgt spid="1740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409">
                                            <p:txEl>
                                              <p:pRg st="0" end="0"/>
                                            </p:txEl>
                                          </p:spTgt>
                                        </p:tgtEl>
                                        <p:attrNameLst>
                                          <p:attrName>ppt_y</p:attrName>
                                        </p:attrNameLst>
                                      </p:cBhvr>
                                      <p:tavLst>
                                        <p:tav tm="0">
                                          <p:val>
                                            <p:strVal val="1+#ppt_h/2"/>
                                          </p:val>
                                        </p:tav>
                                        <p:tav tm="100000">
                                          <p:val>
                                            <p:strVal val="#ppt_y"/>
                                          </p:val>
                                        </p:tav>
                                      </p:tavLst>
                                    </p:anim>
                                  </p:childTnLst>
                                </p:cTn>
                              </p:par>
                              <p:par>
                                <p:cTn id="15" presetID="7" presetClass="entr" presetSubtype="4" fill="hold" nodeType="withEffect">
                                  <p:stCondLst>
                                    <p:cond delay="0"/>
                                  </p:stCondLst>
                                  <p:childTnLst>
                                    <p:set>
                                      <p:cBhvr>
                                        <p:cTn id="16" dur="1" fill="hold">
                                          <p:stCondLst>
                                            <p:cond delay="0"/>
                                          </p:stCondLst>
                                        </p:cTn>
                                        <p:tgtEl>
                                          <p:spTgt spid="17409">
                                            <p:txEl>
                                              <p:pRg st="2" end="2"/>
                                            </p:txEl>
                                          </p:spTgt>
                                        </p:tgtEl>
                                        <p:attrNameLst>
                                          <p:attrName>style.visibility</p:attrName>
                                        </p:attrNameLst>
                                      </p:cBhvr>
                                      <p:to>
                                        <p:strVal val="visible"/>
                                      </p:to>
                                    </p:set>
                                    <p:anim calcmode="lin" valueType="num">
                                      <p:cBhvr additive="base">
                                        <p:cTn id="17" dur="500" fill="hold"/>
                                        <p:tgtEl>
                                          <p:spTgt spid="17409">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7409">
                                            <p:txEl>
                                              <p:pRg st="2" end="2"/>
                                            </p:txEl>
                                          </p:spTgt>
                                        </p:tgtEl>
                                        <p:attrNameLst>
                                          <p:attrName>ppt_y</p:attrName>
                                        </p:attrNameLst>
                                      </p:cBhvr>
                                      <p:tavLst>
                                        <p:tav tm="0">
                                          <p:val>
                                            <p:strVal val="1+#ppt_h/2"/>
                                          </p:val>
                                        </p:tav>
                                        <p:tav tm="100000">
                                          <p:val>
                                            <p:strVal val="#ppt_y"/>
                                          </p:val>
                                        </p:tav>
                                      </p:tavLst>
                                    </p:anim>
                                  </p:childTnLst>
                                </p:cTn>
                              </p:par>
                              <p:par>
                                <p:cTn id="19" presetID="7" presetClass="entr" presetSubtype="4" fill="hold" nodeType="withEffect">
                                  <p:stCondLst>
                                    <p:cond delay="0"/>
                                  </p:stCondLst>
                                  <p:childTnLst>
                                    <p:set>
                                      <p:cBhvr>
                                        <p:cTn id="20" dur="1" fill="hold">
                                          <p:stCondLst>
                                            <p:cond delay="0"/>
                                          </p:stCondLst>
                                        </p:cTn>
                                        <p:tgtEl>
                                          <p:spTgt spid="17409">
                                            <p:txEl>
                                              <p:pRg st="3" end="3"/>
                                            </p:txEl>
                                          </p:spTgt>
                                        </p:tgtEl>
                                        <p:attrNameLst>
                                          <p:attrName>style.visibility</p:attrName>
                                        </p:attrNameLst>
                                      </p:cBhvr>
                                      <p:to>
                                        <p:strVal val="visible"/>
                                      </p:to>
                                    </p:set>
                                    <p:anim calcmode="lin" valueType="num">
                                      <p:cBhvr additive="base">
                                        <p:cTn id="21" dur="500" fill="hold"/>
                                        <p:tgtEl>
                                          <p:spTgt spid="17409">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740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7" presetClass="entr" presetSubtype="4" fill="hold" nodeType="clickEffect">
                                  <p:stCondLst>
                                    <p:cond delay="0"/>
                                  </p:stCondLst>
                                  <p:childTnLst>
                                    <p:set>
                                      <p:cBhvr>
                                        <p:cTn id="26" dur="1" fill="hold">
                                          <p:stCondLst>
                                            <p:cond delay="0"/>
                                          </p:stCondLst>
                                        </p:cTn>
                                        <p:tgtEl>
                                          <p:spTgt spid="17409">
                                            <p:txEl>
                                              <p:pRg st="5" end="5"/>
                                            </p:txEl>
                                          </p:spTgt>
                                        </p:tgtEl>
                                        <p:attrNameLst>
                                          <p:attrName>style.visibility</p:attrName>
                                        </p:attrNameLst>
                                      </p:cBhvr>
                                      <p:to>
                                        <p:strVal val="visible"/>
                                      </p:to>
                                    </p:set>
                                    <p:anim calcmode="lin" valueType="num">
                                      <p:cBhvr additive="base">
                                        <p:cTn id="27" dur="500" fill="hold"/>
                                        <p:tgtEl>
                                          <p:spTgt spid="17409">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740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7" presetClass="entr" presetSubtype="4" fill="hold" nodeType="clickEffect">
                                  <p:stCondLst>
                                    <p:cond delay="0"/>
                                  </p:stCondLst>
                                  <p:childTnLst>
                                    <p:set>
                                      <p:cBhvr>
                                        <p:cTn id="32" dur="1" fill="hold">
                                          <p:stCondLst>
                                            <p:cond delay="0"/>
                                          </p:stCondLst>
                                        </p:cTn>
                                        <p:tgtEl>
                                          <p:spTgt spid="17409">
                                            <p:txEl>
                                              <p:pRg st="7" end="7"/>
                                            </p:txEl>
                                          </p:spTgt>
                                        </p:tgtEl>
                                        <p:attrNameLst>
                                          <p:attrName>style.visibility</p:attrName>
                                        </p:attrNameLst>
                                      </p:cBhvr>
                                      <p:to>
                                        <p:strVal val="visible"/>
                                      </p:to>
                                    </p:set>
                                    <p:anim calcmode="lin" valueType="num">
                                      <p:cBhvr additive="base">
                                        <p:cTn id="33" dur="500" fill="hold"/>
                                        <p:tgtEl>
                                          <p:spTgt spid="17409">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740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7" presetClass="entr" presetSubtype="4" fill="hold" nodeType="clickEffect">
                                  <p:stCondLst>
                                    <p:cond delay="0"/>
                                  </p:stCondLst>
                                  <p:childTnLst>
                                    <p:set>
                                      <p:cBhvr>
                                        <p:cTn id="38" dur="1" fill="hold">
                                          <p:stCondLst>
                                            <p:cond delay="0"/>
                                          </p:stCondLst>
                                        </p:cTn>
                                        <p:tgtEl>
                                          <p:spTgt spid="17409">
                                            <p:txEl>
                                              <p:pRg st="9" end="9"/>
                                            </p:txEl>
                                          </p:spTgt>
                                        </p:tgtEl>
                                        <p:attrNameLst>
                                          <p:attrName>style.visibility</p:attrName>
                                        </p:attrNameLst>
                                      </p:cBhvr>
                                      <p:to>
                                        <p:strVal val="visible"/>
                                      </p:to>
                                    </p:set>
                                    <p:anim calcmode="lin" valueType="num">
                                      <p:cBhvr additive="base">
                                        <p:cTn id="39" dur="500" fill="hold"/>
                                        <p:tgtEl>
                                          <p:spTgt spid="17409">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7409">
                                            <p:txEl>
                                              <p:pRg st="9" end="9"/>
                                            </p:txEl>
                                          </p:spTgt>
                                        </p:tgtEl>
                                        <p:attrNameLst>
                                          <p:attrName>ppt_y</p:attrName>
                                        </p:attrNameLst>
                                      </p:cBhvr>
                                      <p:tavLst>
                                        <p:tav tm="0">
                                          <p:val>
                                            <p:strVal val="1+#ppt_h/2"/>
                                          </p:val>
                                        </p:tav>
                                        <p:tav tm="100000">
                                          <p:val>
                                            <p:strVal val="#ppt_y"/>
                                          </p:val>
                                        </p:tav>
                                      </p:tavLst>
                                    </p:anim>
                                  </p:childTnLst>
                                </p:cTn>
                              </p:par>
                              <p:par>
                                <p:cTn id="41" presetID="7" presetClass="entr" presetSubtype="4" fill="hold" nodeType="withEffect">
                                  <p:stCondLst>
                                    <p:cond delay="0"/>
                                  </p:stCondLst>
                                  <p:childTnLst>
                                    <p:set>
                                      <p:cBhvr>
                                        <p:cTn id="42" dur="1" fill="hold">
                                          <p:stCondLst>
                                            <p:cond delay="0"/>
                                          </p:stCondLst>
                                        </p:cTn>
                                        <p:tgtEl>
                                          <p:spTgt spid="17409">
                                            <p:txEl>
                                              <p:pRg st="11" end="11"/>
                                            </p:txEl>
                                          </p:spTgt>
                                        </p:tgtEl>
                                        <p:attrNameLst>
                                          <p:attrName>style.visibility</p:attrName>
                                        </p:attrNameLst>
                                      </p:cBhvr>
                                      <p:to>
                                        <p:strVal val="visible"/>
                                      </p:to>
                                    </p:set>
                                    <p:anim calcmode="lin" valueType="num">
                                      <p:cBhvr additive="base">
                                        <p:cTn id="43" dur="500" fill="hold"/>
                                        <p:tgtEl>
                                          <p:spTgt spid="17409">
                                            <p:txEl>
                                              <p:pRg st="11" end="1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7409">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pic>
        <p:nvPicPr>
          <p:cNvPr id="5" name="4 Imagen" descr="http://www.cifp-mantenimiento.es/e-learning/contenidos/9/Maquinas%20electricas_archivos/image002.jpg"/>
          <p:cNvPicPr/>
          <p:nvPr/>
        </p:nvPicPr>
        <p:blipFill>
          <a:blip r:embed="rId3" cstate="print"/>
          <a:srcRect/>
          <a:stretch>
            <a:fillRect/>
          </a:stretch>
        </p:blipFill>
        <p:spPr bwMode="auto">
          <a:xfrm>
            <a:off x="971600" y="1052736"/>
            <a:ext cx="7488832" cy="5040560"/>
          </a:xfrm>
          <a:prstGeom prst="rect">
            <a:avLst/>
          </a:prstGeom>
          <a:noFill/>
          <a:ln w="9525">
            <a:noFill/>
            <a:miter lim="800000"/>
            <a:headEnd/>
            <a:tailEnd/>
          </a:ln>
        </p:spPr>
      </p:pic>
      <p:sp>
        <p:nvSpPr>
          <p:cNvPr id="6" name="5 CuadroTexto"/>
          <p:cNvSpPr txBox="1"/>
          <p:nvPr/>
        </p:nvSpPr>
        <p:spPr>
          <a:xfrm>
            <a:off x="2123728" y="476672"/>
            <a:ext cx="5179688" cy="369332"/>
          </a:xfrm>
          <a:prstGeom prst="rect">
            <a:avLst/>
          </a:prstGeom>
          <a:noFill/>
        </p:spPr>
        <p:txBody>
          <a:bodyPr wrap="none" rtlCol="0">
            <a:spAutoFit/>
          </a:bodyPr>
          <a:lstStyle/>
          <a:p>
            <a:r>
              <a:rPr lang="es-ES" b="1" dirty="0" smtClean="0">
                <a:latin typeface="Times New Roman" pitchFamily="18" charset="0"/>
                <a:cs typeface="Times New Roman" pitchFamily="18" charset="0"/>
              </a:rPr>
              <a:t>ESQUEMA DE  LAS MÁQUINAS ELÉCTRICAS</a:t>
            </a:r>
            <a:endParaRPr lang="es-ES"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iterate type="lt">
                                    <p:tmPct val="10000"/>
                                  </p:iterate>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anim calcmode="lin" valueType="num">
                                      <p:cBhvr>
                                        <p:cTn id="8" dur="500" fill="hold"/>
                                        <p:tgtEl>
                                          <p:spTgt spid="6">
                                            <p:txEl>
                                              <p:pRg st="0" end="0"/>
                                            </p:txEl>
                                          </p:spTgt>
                                        </p:tgtEl>
                                        <p:attrNameLst>
                                          <p:attrName>ppt_w</p:attrName>
                                        </p:attrNameLst>
                                      </p:cBhvr>
                                      <p:tavLst>
                                        <p:tav tm="0" fmla="#ppt_w*sin(2.5*pi*$)">
                                          <p:val>
                                            <p:fltVal val="0"/>
                                          </p:val>
                                        </p:tav>
                                        <p:tav tm="100000">
                                          <p:val>
                                            <p:fltVal val="1"/>
                                          </p:val>
                                        </p:tav>
                                      </p:tavLst>
                                    </p:anim>
                                    <p:anim calcmode="lin" valueType="num">
                                      <p:cBhvr>
                                        <p:cTn id="9" dur="500" fill="hold"/>
                                        <p:tgtEl>
                                          <p:spTgt spid="6">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heckerboard(across)">
                                      <p:cBhvr>
                                        <p:cTn id="1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sp>
        <p:nvSpPr>
          <p:cNvPr id="11" name="10 Rectángulo"/>
          <p:cNvSpPr/>
          <p:nvPr/>
        </p:nvSpPr>
        <p:spPr>
          <a:xfrm>
            <a:off x="971600" y="548680"/>
            <a:ext cx="7034105" cy="923330"/>
          </a:xfrm>
          <a:prstGeom prst="rect">
            <a:avLst/>
          </a:prstGeom>
          <a:noFill/>
        </p:spPr>
        <p:txBody>
          <a:bodyPr wrap="square" lIns="91440" tIns="45720" rIns="91440" bIns="45720">
            <a:spAutoFit/>
          </a:bodyPr>
          <a:lstStyle/>
          <a:p>
            <a:pPr algn="ctr"/>
            <a:r>
              <a:rPr lang="es-ES" sz="5400" b="1" dirty="0" smtClean="0">
                <a:ln w="17780" cmpd="sng">
                  <a:solidFill>
                    <a:srgbClr val="FFFFFF"/>
                  </a:solidFill>
                  <a:prstDash val="solid"/>
                  <a:miter lim="800000"/>
                </a:ln>
                <a:effectLst>
                  <a:outerShdw blurRad="50800" algn="tl" rotWithShape="0">
                    <a:srgbClr val="000000"/>
                  </a:outerShdw>
                </a:effectLst>
              </a:rPr>
              <a:t>TRANSFORMADORES</a:t>
            </a:r>
            <a:endParaRPr lang="es-ES" sz="5400" b="1" cap="none" spc="0" dirty="0">
              <a:ln w="17780" cmpd="sng">
                <a:solidFill>
                  <a:srgbClr val="FFFFFF"/>
                </a:solidFill>
                <a:prstDash val="solid"/>
                <a:miter lim="800000"/>
              </a:ln>
              <a:effectLst>
                <a:outerShdw blurRad="50800" algn="tl" rotWithShape="0">
                  <a:srgbClr val="000000"/>
                </a:outerShdw>
              </a:effectLst>
            </a:endParaRPr>
          </a:p>
        </p:txBody>
      </p:sp>
      <p:sp>
        <p:nvSpPr>
          <p:cNvPr id="16393" name="Rectangle 9"/>
          <p:cNvSpPr>
            <a:spLocks noChangeArrowheads="1"/>
          </p:cNvSpPr>
          <p:nvPr/>
        </p:nvSpPr>
        <p:spPr bwMode="auto">
          <a:xfrm>
            <a:off x="395536" y="3212976"/>
            <a:ext cx="8136904"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 typeface="Wingdings" pitchFamily="2" charset="2"/>
              <a:buChar char="v"/>
              <a:tabLst/>
            </a:pPr>
            <a:r>
              <a:rPr kumimoji="0" lang="es-ES"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Es un dispositivo </a:t>
            </a:r>
            <a:r>
              <a:rPr lang="es-ES" sz="1400" b="1" dirty="0" smtClean="0">
                <a:latin typeface="Times New Roman" pitchFamily="18" charset="0"/>
                <a:ea typeface="Times New Roman" pitchFamily="18" charset="0"/>
                <a:cs typeface="Times New Roman" pitchFamily="18" charset="0"/>
              </a:rPr>
              <a:t>o máquina estática </a:t>
            </a:r>
            <a:r>
              <a:rPr kumimoji="0" lang="es-ES"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que convierte la energía eléctrica alterna de un cierto nivel de voltaje, en energía alterna de otro nivel de voltaje, por medio de la acción de un campo magnético. Está constituido por dos o más bobinas de material conductor, aisladas entre sí eléctricamente por lo general arrolladas alrededor de un mismo núcleo de material ferromagnético. La única conexión entre las bobinas la constituye el flujo magnético común que se establece en el núcleo.</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v"/>
              <a:tabLst/>
            </a:pPr>
            <a:endParaRPr kumimoji="0" lang="es-ES" sz="14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v"/>
              <a:tabLst/>
            </a:pPr>
            <a:r>
              <a:rPr kumimoji="0" lang="es-ES"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Los transformadores son dispositivos basados en el fenómeno de la inducción electromagnética y están constituidos, en su forma más simple, por dos bobinas devanadas sobre un núcleo cerrado de hierro dulce o de silicio. Las bobinas o devanados se denominan </a:t>
            </a:r>
            <a:r>
              <a:rPr kumimoji="0" lang="es-ES" sz="1400" b="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primario y secundario según </a:t>
            </a:r>
            <a:r>
              <a:rPr kumimoji="0" lang="es-ES"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correspondan a la entrada o salida del sistema en cuestión, respectivamente. También existen transformadores con más devanados; en este caso, puede existir un devanado "terciario", de menor tensión que el secundario.</a:t>
            </a:r>
            <a:endParaRPr kumimoji="0" lang="es-ES" sz="1400" b="1"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16" name="15 Imagen" descr="http://upload.wikimedia.org/wikipedia/commons/thumb/9/94/WeldingTransformer-1.63.png/250px-WeldingTransformer-1.63.png">
            <a:hlinkClick r:id="rId3"/>
          </p:cNvPr>
          <p:cNvPicPr/>
          <p:nvPr/>
        </p:nvPicPr>
        <p:blipFill>
          <a:blip r:embed="rId4" cstate="print"/>
          <a:srcRect/>
          <a:stretch>
            <a:fillRect/>
          </a:stretch>
        </p:blipFill>
        <p:spPr bwMode="auto">
          <a:xfrm>
            <a:off x="2339752" y="1556792"/>
            <a:ext cx="1944216" cy="1512168"/>
          </a:xfrm>
          <a:prstGeom prst="rect">
            <a:avLst/>
          </a:prstGeom>
          <a:noFill/>
          <a:ln w="9525">
            <a:noFill/>
            <a:miter lim="800000"/>
            <a:headEnd/>
            <a:tailEnd/>
          </a:ln>
        </p:spPr>
      </p:pic>
      <p:pic>
        <p:nvPicPr>
          <p:cNvPr id="17" name="16 Imagen" descr="http://upload.wikimedia.org/wikipedia/commons/thumb/f/f8/PoleMountTransformer02.jpg/250px-PoleMountTransformer02.jpg">
            <a:hlinkClick r:id="rId5"/>
          </p:cNvPr>
          <p:cNvPicPr/>
          <p:nvPr/>
        </p:nvPicPr>
        <p:blipFill>
          <a:blip r:embed="rId6" cstate="print"/>
          <a:srcRect/>
          <a:stretch>
            <a:fillRect/>
          </a:stretch>
        </p:blipFill>
        <p:spPr bwMode="auto">
          <a:xfrm>
            <a:off x="4788024" y="1628800"/>
            <a:ext cx="2054721" cy="144016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1"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1000" fill="hold"/>
                                        <p:tgtEl>
                                          <p:spTgt spid="16"/>
                                        </p:tgtEl>
                                        <p:attrNameLst>
                                          <p:attrName>ppt_x</p:attrName>
                                        </p:attrNameLst>
                                      </p:cBhvr>
                                      <p:tavLst>
                                        <p:tav tm="0">
                                          <p:val>
                                            <p:strVal val="#ppt_x"/>
                                          </p:val>
                                        </p:tav>
                                        <p:tav tm="100000">
                                          <p:val>
                                            <p:strVal val="#ppt_x"/>
                                          </p:val>
                                        </p:tav>
                                      </p:tavLst>
                                    </p:anim>
                                    <p:anim calcmode="lin" valueType="num">
                                      <p:cBhvr additive="base">
                                        <p:cTn id="14" dur="10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000" fill="hold"/>
                                        <p:tgtEl>
                                          <p:spTgt spid="17"/>
                                        </p:tgtEl>
                                        <p:attrNameLst>
                                          <p:attrName>ppt_x</p:attrName>
                                        </p:attrNameLst>
                                      </p:cBhvr>
                                      <p:tavLst>
                                        <p:tav tm="0">
                                          <p:val>
                                            <p:strVal val="#ppt_x"/>
                                          </p:val>
                                        </p:tav>
                                        <p:tav tm="100000">
                                          <p:val>
                                            <p:strVal val="#ppt_x"/>
                                          </p:val>
                                        </p:tav>
                                      </p:tavLst>
                                    </p:anim>
                                    <p:anim calcmode="lin" valueType="num">
                                      <p:cBhvr additive="base">
                                        <p:cTn id="20" dur="10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4" fill="hold" nodeType="clickEffect">
                                  <p:stCondLst>
                                    <p:cond delay="0"/>
                                  </p:stCondLst>
                                  <p:childTnLst>
                                    <p:set>
                                      <p:cBhvr>
                                        <p:cTn id="24" dur="1" fill="hold">
                                          <p:stCondLst>
                                            <p:cond delay="0"/>
                                          </p:stCondLst>
                                        </p:cTn>
                                        <p:tgtEl>
                                          <p:spTgt spid="16393">
                                            <p:txEl>
                                              <p:pRg st="0" end="0"/>
                                            </p:txEl>
                                          </p:spTgt>
                                        </p:tgtEl>
                                        <p:attrNameLst>
                                          <p:attrName>style.visibility</p:attrName>
                                        </p:attrNameLst>
                                      </p:cBhvr>
                                      <p:to>
                                        <p:strVal val="visible"/>
                                      </p:to>
                                    </p:set>
                                    <p:anim calcmode="lin" valueType="num">
                                      <p:cBhvr additive="base">
                                        <p:cTn id="25" dur="1000" fill="hold"/>
                                        <p:tgtEl>
                                          <p:spTgt spid="16393">
                                            <p:txEl>
                                              <p:pRg st="0" end="0"/>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1639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7" presetClass="entr" presetSubtype="4" fill="hold" nodeType="clickEffect">
                                  <p:stCondLst>
                                    <p:cond delay="0"/>
                                  </p:stCondLst>
                                  <p:childTnLst>
                                    <p:set>
                                      <p:cBhvr>
                                        <p:cTn id="30" dur="1" fill="hold">
                                          <p:stCondLst>
                                            <p:cond delay="0"/>
                                          </p:stCondLst>
                                        </p:cTn>
                                        <p:tgtEl>
                                          <p:spTgt spid="16393">
                                            <p:txEl>
                                              <p:pRg st="2" end="2"/>
                                            </p:txEl>
                                          </p:spTgt>
                                        </p:tgtEl>
                                        <p:attrNameLst>
                                          <p:attrName>style.visibility</p:attrName>
                                        </p:attrNameLst>
                                      </p:cBhvr>
                                      <p:to>
                                        <p:strVal val="visible"/>
                                      </p:to>
                                    </p:set>
                                    <p:anim calcmode="lin" valueType="num">
                                      <p:cBhvr additive="base">
                                        <p:cTn id="31" dur="1000" fill="hold"/>
                                        <p:tgtEl>
                                          <p:spTgt spid="16393">
                                            <p:txEl>
                                              <p:pRg st="2" end="2"/>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1639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pic>
        <p:nvPicPr>
          <p:cNvPr id="19457" name="Imagen 10" descr="http://bits.wikimedia.org/skins-1.5/common/images/magnify-clip.png">
            <a:hlinkClick r:id="rId3" tooltip="&quot;Aumentar&quot;"/>
          </p:cNvPr>
          <p:cNvPicPr>
            <a:picLocks noChangeAspect="1" noChangeArrowheads="1"/>
          </p:cNvPicPr>
          <p:nvPr/>
        </p:nvPicPr>
        <p:blipFill>
          <a:blip r:embed="rId4" cstate="print"/>
          <a:srcRect/>
          <a:stretch>
            <a:fillRect/>
          </a:stretch>
        </p:blipFill>
        <p:spPr bwMode="auto">
          <a:xfrm>
            <a:off x="0" y="1914525"/>
            <a:ext cx="142875" cy="104775"/>
          </a:xfrm>
          <a:prstGeom prst="rect">
            <a:avLst/>
          </a:prstGeom>
          <a:noFill/>
        </p:spPr>
      </p:pic>
      <p:sp>
        <p:nvSpPr>
          <p:cNvPr id="19460" name="Rectangle 4"/>
          <p:cNvSpPr>
            <a:spLocks noChangeArrowheads="1"/>
          </p:cNvSpPr>
          <p:nvPr/>
        </p:nvSpPr>
        <p:spPr bwMode="auto">
          <a:xfrm>
            <a:off x="0" y="1914525"/>
            <a:ext cx="9144000" cy="0"/>
          </a:xfrm>
          <a:prstGeom prst="rect">
            <a:avLst/>
          </a:prstGeom>
          <a:solidFill>
            <a:srgbClr val="F9F9F9"/>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dirty="0" smtClean="0">
              <a:ln>
                <a:noFill/>
              </a:ln>
              <a:solidFill>
                <a:schemeClr val="tx1"/>
              </a:solidFill>
              <a:effectLst/>
              <a:latin typeface="Arial" pitchFamily="34" charset="0"/>
            </a:endParaRPr>
          </a:p>
        </p:txBody>
      </p:sp>
      <p:sp>
        <p:nvSpPr>
          <p:cNvPr id="19461" name="Rectangle 5"/>
          <p:cNvSpPr>
            <a:spLocks noChangeArrowheads="1"/>
          </p:cNvSpPr>
          <p:nvPr/>
        </p:nvSpPr>
        <p:spPr bwMode="auto">
          <a:xfrm>
            <a:off x="1043608" y="1484784"/>
            <a:ext cx="7236296" cy="11695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Si se aplica una </a:t>
            </a:r>
            <a:r>
              <a:rPr kumimoji="0" lang="es-ES" sz="1400" b="1" i="0" u="none" strike="noStrike" cap="none" normalizeH="0" baseline="0" dirty="0" smtClean="0">
                <a:ln>
                  <a:noFill/>
                </a:ln>
                <a:effectLst/>
                <a:latin typeface="Times New Roman" pitchFamily="18" charset="0"/>
                <a:ea typeface="Times New Roman" pitchFamily="18" charset="0"/>
                <a:cs typeface="Times New Roman" pitchFamily="18" charset="0"/>
              </a:rPr>
              <a:t>fuerza electromotriz </a:t>
            </a:r>
            <a:r>
              <a:rPr kumimoji="0" lang="es-ES"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alterna en el devanado primario, las variaciones de intensidad y sentido de la corriente alterna crearán un </a:t>
            </a:r>
            <a:r>
              <a:rPr kumimoji="0" lang="es-ES" sz="1400" b="1" i="0" u="none" strike="noStrike" cap="none" normalizeH="0" baseline="0" dirty="0" smtClean="0">
                <a:ln>
                  <a:noFill/>
                </a:ln>
                <a:effectLst/>
                <a:latin typeface="Times New Roman" pitchFamily="18" charset="0"/>
                <a:ea typeface="Times New Roman" pitchFamily="18" charset="0"/>
                <a:cs typeface="Times New Roman" pitchFamily="18" charset="0"/>
              </a:rPr>
              <a:t>campo magnético </a:t>
            </a:r>
            <a:r>
              <a:rPr kumimoji="0" lang="es-ES"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variable dependiendo de la </a:t>
            </a:r>
            <a:r>
              <a:rPr kumimoji="0" lang="es-ES" sz="1400" b="1" i="0" u="none" strike="noStrike" cap="none" normalizeH="0" baseline="0" dirty="0" smtClean="0">
                <a:ln>
                  <a:noFill/>
                </a:ln>
                <a:effectLst/>
                <a:latin typeface="Times New Roman" pitchFamily="18" charset="0"/>
                <a:ea typeface="Times New Roman" pitchFamily="18" charset="0"/>
                <a:cs typeface="Times New Roman" pitchFamily="18" charset="0"/>
              </a:rPr>
              <a:t>frecuencia </a:t>
            </a:r>
            <a:r>
              <a:rPr kumimoji="0" lang="es-ES"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de la corriente. Este campo magnético variable originará, por  </a:t>
            </a:r>
            <a:r>
              <a:rPr kumimoji="0" lang="es-ES" sz="1400" b="1" i="0" u="none" strike="noStrike" cap="none" normalizeH="0" baseline="0" dirty="0" smtClean="0">
                <a:ln>
                  <a:noFill/>
                </a:ln>
                <a:effectLst/>
                <a:latin typeface="Times New Roman" pitchFamily="18" charset="0"/>
                <a:ea typeface="Times New Roman" pitchFamily="18" charset="0"/>
                <a:cs typeface="Times New Roman" pitchFamily="18" charset="0"/>
              </a:rPr>
              <a:t>inducción electromagnética </a:t>
            </a:r>
            <a:r>
              <a:rPr kumimoji="0" lang="es-ES"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la aparición de una fuerza electromotriz en los extremos del devanado secundario.</a:t>
            </a:r>
            <a:endParaRPr kumimoji="0" lang="es-ES" sz="14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0" name="9 Rectángulo"/>
          <p:cNvSpPr/>
          <p:nvPr/>
        </p:nvSpPr>
        <p:spPr>
          <a:xfrm>
            <a:off x="2051720" y="620688"/>
            <a:ext cx="5328592" cy="369332"/>
          </a:xfrm>
          <a:prstGeom prst="rect">
            <a:avLst/>
          </a:prstGeom>
        </p:spPr>
        <p:txBody>
          <a:bodyPr wrap="square">
            <a:spAutoFit/>
          </a:bodyPr>
          <a:lstStyle/>
          <a:p>
            <a:r>
              <a:rPr lang="es-ES" b="1" dirty="0" smtClean="0">
                <a:latin typeface="Times New Roman" pitchFamily="18" charset="0"/>
                <a:cs typeface="Times New Roman" pitchFamily="18" charset="0"/>
              </a:rPr>
              <a:t>FUNCIONAMIENTO  DEL TRANSFORMADOR </a:t>
            </a:r>
            <a:endParaRPr lang="es-ES" dirty="0"/>
          </a:p>
        </p:txBody>
      </p:sp>
      <p:pic>
        <p:nvPicPr>
          <p:cNvPr id="23" name="Imagen 9" descr="http://upload.wikimedia.org/wikipedia/commons/thumb/e/e6/Transformador.png/220px-Transformador.png">
            <a:hlinkClick r:id="rId3"/>
          </p:cNvPr>
          <p:cNvPicPr>
            <a:picLocks noChangeAspect="1" noChangeArrowheads="1"/>
          </p:cNvPicPr>
          <p:nvPr/>
        </p:nvPicPr>
        <p:blipFill>
          <a:blip r:embed="rId5" cstate="print"/>
          <a:srcRect/>
          <a:stretch>
            <a:fillRect/>
          </a:stretch>
        </p:blipFill>
        <p:spPr bwMode="auto">
          <a:xfrm>
            <a:off x="1979712" y="3429000"/>
            <a:ext cx="5400600" cy="217740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1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9461"/>
                                        </p:tgtEl>
                                        <p:attrNameLst>
                                          <p:attrName>style.visibility</p:attrName>
                                        </p:attrNameLst>
                                      </p:cBhvr>
                                      <p:to>
                                        <p:strVal val="visible"/>
                                      </p:to>
                                    </p:set>
                                    <p:animEffect transition="in" filter="box(in)">
                                      <p:cBhvr>
                                        <p:cTn id="12" dur="1000"/>
                                        <p:tgtEl>
                                          <p:spTgt spid="19461"/>
                                        </p:tgtEl>
                                      </p:cBhvr>
                                    </p:animEffect>
                                  </p:childTnLst>
                                </p:cTn>
                              </p:par>
                            </p:childTnLst>
                          </p:cTn>
                        </p:par>
                      </p:childTnLst>
                    </p:cTn>
                  </p:par>
                  <p:par>
                    <p:cTn id="13" fill="hold">
                      <p:stCondLst>
                        <p:cond delay="indefinite"/>
                      </p:stCondLst>
                      <p:childTnLst>
                        <p:par>
                          <p:cTn id="14" fill="hold">
                            <p:stCondLst>
                              <p:cond delay="0"/>
                            </p:stCondLst>
                            <p:childTnLst>
                              <p:par>
                                <p:cTn id="15" presetID="7" presetClass="entr" presetSubtype="4"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1"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sp>
        <p:nvSpPr>
          <p:cNvPr id="6" name="Rectangle 16"/>
          <p:cNvSpPr>
            <a:spLocks noChangeArrowheads="1"/>
          </p:cNvSpPr>
          <p:nvPr/>
        </p:nvSpPr>
        <p:spPr bwMode="auto">
          <a:xfrm>
            <a:off x="467544" y="224934"/>
            <a:ext cx="8029400" cy="261610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s-ES"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LA  RELACIÓN DE TRANSFORMACIÓN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lang="es-ES" sz="1400" dirty="0" smtClean="0">
                <a:solidFill>
                  <a:srgbClr val="000000"/>
                </a:solidFill>
                <a:latin typeface="Times New Roman" pitchFamily="18" charset="0"/>
                <a:ea typeface="Times New Roman" pitchFamily="18" charset="0"/>
                <a:cs typeface="Times New Roman" pitchFamily="18" charset="0"/>
              </a:rPr>
              <a:t>I</a:t>
            </a:r>
            <a:r>
              <a:rPr kumimoji="0" lang="es-ES"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ndica el aumento ó decremento que sufre el valor de la tensión de salida con respecto a la tensión de entrada, esto quiere decir, por cada volt de entrada cuántos volts hay en la salida del transformador.</a:t>
            </a:r>
            <a:endParaRPr kumimoji="0" lang="es-ES"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La relación entre la fuerza electromotriz </a:t>
            </a:r>
            <a:r>
              <a:rPr kumimoji="0" lang="es-ES" sz="1400" b="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inductora</a:t>
            </a:r>
            <a:r>
              <a:rPr kumimoji="0" lang="es-ES"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s-ES" sz="1400" b="1"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Ep</a:t>
            </a:r>
            <a:r>
              <a:rPr kumimoji="0" lang="es-ES"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la aplicada al devanado primario y la fuerza electromotriz </a:t>
            </a:r>
            <a:r>
              <a:rPr kumimoji="0" lang="es-ES" sz="1400" b="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inducida </a:t>
            </a:r>
            <a:r>
              <a:rPr kumimoji="0" lang="es-ES"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r>
              <a:rPr kumimoji="0" lang="es-ES"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Es</a:t>
            </a:r>
            <a:r>
              <a:rPr kumimoji="0" lang="es-ES"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la obtenida en el secundario, es directamente proporcional al número de espiras de los devanados primario (</a:t>
            </a:r>
            <a:r>
              <a:rPr kumimoji="0" lang="es-ES"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Np</a:t>
            </a:r>
            <a:r>
              <a:rPr kumimoji="0" lang="es-ES"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y secundario (</a:t>
            </a:r>
            <a:r>
              <a:rPr kumimoji="0" lang="es-ES" sz="1400" b="1"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Ns</a:t>
            </a:r>
            <a:r>
              <a:rPr kumimoji="0" lang="es-ES"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p>
          <a:p>
            <a:pPr marL="0" marR="0" lvl="0" indent="0" algn="just" defTabSz="914400" rtl="0" eaLnBrk="0" fontAlgn="base" latinLnBrk="0" hangingPunct="0">
              <a:lnSpc>
                <a:spcPct val="100000"/>
              </a:lnSpc>
              <a:spcBef>
                <a:spcPct val="0"/>
              </a:spcBef>
              <a:spcAft>
                <a:spcPct val="0"/>
              </a:spcAft>
              <a:buClrTx/>
              <a:buSzTx/>
              <a:buFontTx/>
              <a:buNone/>
              <a:tabLst/>
            </a:pPr>
            <a:endParaRPr lang="es-ES" sz="1400" dirty="0" smtClean="0">
              <a:solidFill>
                <a:srgbClr val="000000"/>
              </a:solidFill>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s-ES" sz="1200" dirty="0" smtClean="0">
              <a:solidFill>
                <a:srgbClr val="000000"/>
              </a:solidFill>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12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7" name="6 Imagen" descr="\frac{Ep}{Es}=\frac{Np}{Ns}"/>
          <p:cNvPicPr/>
          <p:nvPr/>
        </p:nvPicPr>
        <p:blipFill>
          <a:blip r:embed="rId3" cstate="print"/>
          <a:srcRect/>
          <a:stretch>
            <a:fillRect/>
          </a:stretch>
        </p:blipFill>
        <p:spPr bwMode="auto">
          <a:xfrm>
            <a:off x="2771800" y="3140968"/>
            <a:ext cx="3456384" cy="115212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anim calcmode="lin" valueType="num">
                                      <p:cBhvr additive="base">
                                        <p:cTn id="13"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 calcmode="lin" valueType="num">
                                      <p:cBhvr additive="base">
                                        <p:cTn id="17"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sp>
        <p:nvSpPr>
          <p:cNvPr id="21509" name="Rectangle 5"/>
          <p:cNvSpPr>
            <a:spLocks noChangeArrowheads="1"/>
          </p:cNvSpPr>
          <p:nvPr/>
        </p:nvSpPr>
        <p:spPr bwMode="auto">
          <a:xfrm>
            <a:off x="755576" y="449761"/>
            <a:ext cx="7704856" cy="123110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LA  RAZÓN DE LA TRANSFORMACIÓN (M)</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s-ES"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del voltaje entre el bobinado primario y el bobinado secundario depende de los números de vueltas que tenga cada uno. Si el número de vueltas del secundario es el triple del primario, en el secundario habrá el triple de tensión.</a:t>
            </a:r>
            <a:endParaRPr kumimoji="0" lang="es-ES"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1800" b="0" i="0" u="none" strike="noStrike" cap="none" normalizeH="0" baseline="0" dirty="0" smtClean="0">
              <a:ln>
                <a:noFill/>
              </a:ln>
              <a:solidFill>
                <a:schemeClr val="tx1"/>
              </a:solidFill>
              <a:effectLst/>
              <a:latin typeface="Arial" pitchFamily="34" charset="0"/>
            </a:endParaRPr>
          </a:p>
        </p:txBody>
      </p:sp>
      <p:pic>
        <p:nvPicPr>
          <p:cNvPr id="21508" name="Imagen 12" descr="\frac{Np}{Ns}=\frac{Vp}{Vs}=\frac{I_s}{I_p}= m"/>
          <p:cNvPicPr>
            <a:picLocks noChangeAspect="1" noChangeArrowheads="1"/>
          </p:cNvPicPr>
          <p:nvPr/>
        </p:nvPicPr>
        <p:blipFill>
          <a:blip r:embed="rId3" cstate="print"/>
          <a:srcRect/>
          <a:stretch>
            <a:fillRect/>
          </a:stretch>
        </p:blipFill>
        <p:spPr bwMode="auto">
          <a:xfrm>
            <a:off x="1835696" y="1700808"/>
            <a:ext cx="4680520" cy="447675"/>
          </a:xfrm>
          <a:prstGeom prst="rect">
            <a:avLst/>
          </a:prstGeom>
          <a:noFill/>
        </p:spPr>
      </p:pic>
      <p:sp>
        <p:nvSpPr>
          <p:cNvPr id="21510" name="Rectangle 6"/>
          <p:cNvSpPr>
            <a:spLocks noChangeArrowheads="1"/>
          </p:cNvSpPr>
          <p:nvPr/>
        </p:nvSpPr>
        <p:spPr bwMode="auto">
          <a:xfrm>
            <a:off x="755576" y="2348880"/>
            <a:ext cx="7308304"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Donde: (</a:t>
            </a:r>
            <a:r>
              <a:rPr kumimoji="0" lang="es-ES" sz="12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Vp</a:t>
            </a:r>
            <a:r>
              <a:rPr kumimoji="0" lang="es-ES"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es la tensión en el devanado primario ó tensión de entrada, (</a:t>
            </a:r>
            <a:r>
              <a:rPr kumimoji="0" lang="es-ES" sz="12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Vs</a:t>
            </a:r>
            <a:r>
              <a:rPr kumimoji="0" lang="es-ES"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es la tensión en el devanado secundario ó tensión de salida, (</a:t>
            </a:r>
            <a:r>
              <a:rPr kumimoji="0" lang="es-ES" sz="12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Ip</a:t>
            </a:r>
            <a:r>
              <a:rPr kumimoji="0" lang="es-ES"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es la corriente en el devanado primario ó corriente de entrada, e (</a:t>
            </a:r>
            <a:r>
              <a:rPr kumimoji="0" lang="es-ES" sz="12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Is</a:t>
            </a:r>
            <a:r>
              <a:rPr kumimoji="0" lang="es-ES"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es la corriente en el devanado secundario ó corriente de salida.</a:t>
            </a:r>
            <a:endParaRPr kumimoji="0" lang="es-ES" sz="12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9" name="8 Imagen" descr="Transformer under load.svg">
            <a:hlinkClick r:id="rId4"/>
          </p:cNvPr>
          <p:cNvPicPr/>
          <p:nvPr/>
        </p:nvPicPr>
        <p:blipFill>
          <a:blip r:embed="rId5" cstate="print"/>
          <a:srcRect/>
          <a:stretch>
            <a:fillRect/>
          </a:stretch>
        </p:blipFill>
        <p:spPr bwMode="auto">
          <a:xfrm>
            <a:off x="1043608" y="3356992"/>
            <a:ext cx="6336704" cy="244827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1509"/>
                                        </p:tgtEl>
                                        <p:attrNameLst>
                                          <p:attrName>style.visibility</p:attrName>
                                        </p:attrNameLst>
                                      </p:cBhvr>
                                      <p:to>
                                        <p:strVal val="visible"/>
                                      </p:to>
                                    </p:set>
                                    <p:anim calcmode="lin" valueType="num">
                                      <p:cBhvr additive="base">
                                        <p:cTn id="7" dur="1000" fill="hold"/>
                                        <p:tgtEl>
                                          <p:spTgt spid="21509"/>
                                        </p:tgtEl>
                                        <p:attrNameLst>
                                          <p:attrName>ppt_x</p:attrName>
                                        </p:attrNameLst>
                                      </p:cBhvr>
                                      <p:tavLst>
                                        <p:tav tm="0">
                                          <p:val>
                                            <p:strVal val="#ppt_x"/>
                                          </p:val>
                                        </p:tav>
                                        <p:tav tm="100000">
                                          <p:val>
                                            <p:strVal val="#ppt_x"/>
                                          </p:val>
                                        </p:tav>
                                      </p:tavLst>
                                    </p:anim>
                                    <p:anim calcmode="lin" valueType="num">
                                      <p:cBhvr additive="base">
                                        <p:cTn id="8" dur="1000" fill="hold"/>
                                        <p:tgtEl>
                                          <p:spTgt spid="2150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21508"/>
                                        </p:tgtEl>
                                        <p:attrNameLst>
                                          <p:attrName>style.visibility</p:attrName>
                                        </p:attrNameLst>
                                      </p:cBhvr>
                                      <p:to>
                                        <p:strVal val="visible"/>
                                      </p:to>
                                    </p:set>
                                    <p:animEffect transition="in" filter="slide(fromBottom)">
                                      <p:cBhvr>
                                        <p:cTn id="13" dur="500"/>
                                        <p:tgtEl>
                                          <p:spTgt spid="21508"/>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21510"/>
                                        </p:tgtEl>
                                        <p:attrNameLst>
                                          <p:attrName>style.visibility</p:attrName>
                                        </p:attrNameLst>
                                      </p:cBhvr>
                                      <p:to>
                                        <p:strVal val="visible"/>
                                      </p:to>
                                    </p:set>
                                    <p:animEffect transition="in" filter="slide(fromBottom)">
                                      <p:cBhvr>
                                        <p:cTn id="18" dur="500"/>
                                        <p:tgtEl>
                                          <p:spTgt spid="21510"/>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9" grpId="0"/>
      <p:bldP spid="215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sp>
        <p:nvSpPr>
          <p:cNvPr id="3" name="2 Rectángulo"/>
          <p:cNvSpPr/>
          <p:nvPr/>
        </p:nvSpPr>
        <p:spPr>
          <a:xfrm>
            <a:off x="899592" y="476672"/>
            <a:ext cx="7560840" cy="1169551"/>
          </a:xfrm>
          <a:prstGeom prst="rect">
            <a:avLst/>
          </a:prstGeom>
        </p:spPr>
        <p:txBody>
          <a:bodyPr wrap="square">
            <a:spAutoFit/>
          </a:bodyPr>
          <a:lstStyle/>
          <a:p>
            <a:pPr algn="ctr"/>
            <a:r>
              <a:rPr lang="es-ES" sz="1400" b="1" dirty="0" smtClean="0">
                <a:latin typeface="Times New Roman" pitchFamily="18" charset="0"/>
                <a:cs typeface="Times New Roman" pitchFamily="18" charset="0"/>
              </a:rPr>
              <a:t>TRANSFORMADOR ELEVADOR:</a:t>
            </a:r>
          </a:p>
          <a:p>
            <a:pPr algn="just"/>
            <a:r>
              <a:rPr lang="es-ES" sz="1400" dirty="0" smtClean="0">
                <a:latin typeface="Times New Roman" pitchFamily="18" charset="0"/>
                <a:cs typeface="Times New Roman" pitchFamily="18" charset="0"/>
              </a:rPr>
              <a:t>Cuando el arrollamiento secundario tiene más vueltas que el arrollamiento primario (N</a:t>
            </a:r>
            <a:r>
              <a:rPr lang="es-ES" sz="1400" baseline="-25000" dirty="0" smtClean="0">
                <a:latin typeface="Times New Roman" pitchFamily="18" charset="0"/>
                <a:cs typeface="Times New Roman" pitchFamily="18" charset="0"/>
              </a:rPr>
              <a:t>2 </a:t>
            </a:r>
            <a:r>
              <a:rPr lang="es-ES" sz="1400" dirty="0" smtClean="0">
                <a:latin typeface="Times New Roman" pitchFamily="18" charset="0"/>
                <a:cs typeface="Times New Roman" pitchFamily="18" charset="0"/>
              </a:rPr>
              <a:t>&gt; N</a:t>
            </a:r>
            <a:r>
              <a:rPr lang="es-ES" sz="1400" baseline="-25000" dirty="0" smtClean="0">
                <a:latin typeface="Times New Roman" pitchFamily="18" charset="0"/>
                <a:cs typeface="Times New Roman" pitchFamily="18" charset="0"/>
              </a:rPr>
              <a:t>1</a:t>
            </a:r>
            <a:r>
              <a:rPr lang="es-ES" sz="1400" dirty="0" smtClean="0">
                <a:latin typeface="Times New Roman" pitchFamily="18" charset="0"/>
                <a:cs typeface="Times New Roman" pitchFamily="18" charset="0"/>
              </a:rPr>
              <a:t>), la tensión del secundario es superior a la del primario (V</a:t>
            </a:r>
            <a:r>
              <a:rPr lang="es-ES" sz="1400" baseline="-25000" dirty="0" smtClean="0">
                <a:latin typeface="Times New Roman" pitchFamily="18" charset="0"/>
                <a:cs typeface="Times New Roman" pitchFamily="18" charset="0"/>
              </a:rPr>
              <a:t>2</a:t>
            </a:r>
            <a:r>
              <a:rPr lang="es-ES" sz="1400" dirty="0" smtClean="0">
                <a:latin typeface="Times New Roman" pitchFamily="18" charset="0"/>
                <a:cs typeface="Times New Roman" pitchFamily="18" charset="0"/>
              </a:rPr>
              <a:t>&gt;V</a:t>
            </a:r>
            <a:r>
              <a:rPr lang="es-ES" sz="1400" baseline="-25000" dirty="0" smtClean="0">
                <a:latin typeface="Times New Roman" pitchFamily="18" charset="0"/>
                <a:cs typeface="Times New Roman" pitchFamily="18" charset="0"/>
              </a:rPr>
              <a:t>1</a:t>
            </a:r>
            <a:r>
              <a:rPr lang="es-ES" sz="1400" dirty="0" smtClean="0">
                <a:latin typeface="Times New Roman" pitchFamily="18" charset="0"/>
                <a:cs typeface="Times New Roman" pitchFamily="18" charset="0"/>
              </a:rPr>
              <a:t>), es decir, N</a:t>
            </a:r>
            <a:r>
              <a:rPr lang="es-ES" sz="1400" baseline="-25000" dirty="0" smtClean="0">
                <a:latin typeface="Times New Roman" pitchFamily="18" charset="0"/>
                <a:cs typeface="Times New Roman" pitchFamily="18" charset="0"/>
              </a:rPr>
              <a:t>2 </a:t>
            </a:r>
            <a:r>
              <a:rPr lang="es-ES" sz="1400" b="1" dirty="0" smtClean="0">
                <a:latin typeface="Times New Roman" pitchFamily="18" charset="0"/>
                <a:cs typeface="Times New Roman" pitchFamily="18" charset="0"/>
              </a:rPr>
              <a:t>:</a:t>
            </a:r>
            <a:r>
              <a:rPr lang="es-ES" sz="1400" dirty="0" smtClean="0">
                <a:latin typeface="Times New Roman" pitchFamily="18" charset="0"/>
                <a:cs typeface="Times New Roman" pitchFamily="18" charset="0"/>
              </a:rPr>
              <a:t> N</a:t>
            </a:r>
            <a:r>
              <a:rPr lang="es-ES" sz="1400" baseline="-25000" dirty="0" smtClean="0">
                <a:latin typeface="Times New Roman" pitchFamily="18" charset="0"/>
                <a:cs typeface="Times New Roman" pitchFamily="18" charset="0"/>
              </a:rPr>
              <a:t>1</a:t>
            </a:r>
            <a:r>
              <a:rPr lang="es-ES" sz="1400" dirty="0" smtClean="0">
                <a:latin typeface="Times New Roman" pitchFamily="18" charset="0"/>
                <a:cs typeface="Times New Roman" pitchFamily="18" charset="0"/>
              </a:rPr>
              <a:t> es mayor que 1 (N</a:t>
            </a:r>
            <a:r>
              <a:rPr lang="es-ES" sz="1400" baseline="-25000" dirty="0" smtClean="0">
                <a:latin typeface="Times New Roman" pitchFamily="18" charset="0"/>
                <a:cs typeface="Times New Roman" pitchFamily="18" charset="0"/>
              </a:rPr>
              <a:t>2 </a:t>
            </a:r>
            <a:r>
              <a:rPr lang="es-ES" sz="1400" b="1" dirty="0" smtClean="0">
                <a:latin typeface="Times New Roman" pitchFamily="18" charset="0"/>
                <a:cs typeface="Times New Roman" pitchFamily="18" charset="0"/>
              </a:rPr>
              <a:t>:</a:t>
            </a:r>
            <a:r>
              <a:rPr lang="es-ES" sz="1400" dirty="0" smtClean="0">
                <a:latin typeface="Times New Roman" pitchFamily="18" charset="0"/>
                <a:cs typeface="Times New Roman" pitchFamily="18" charset="0"/>
              </a:rPr>
              <a:t> N</a:t>
            </a:r>
            <a:r>
              <a:rPr lang="es-ES" sz="1400" baseline="-25000" dirty="0" smtClean="0">
                <a:latin typeface="Times New Roman" pitchFamily="18" charset="0"/>
                <a:cs typeface="Times New Roman" pitchFamily="18" charset="0"/>
              </a:rPr>
              <a:t>1</a:t>
            </a:r>
            <a:r>
              <a:rPr lang="es-ES" sz="1400" dirty="0" smtClean="0">
                <a:latin typeface="Times New Roman" pitchFamily="18" charset="0"/>
                <a:cs typeface="Times New Roman" pitchFamily="18" charset="0"/>
              </a:rPr>
              <a:t> &gt; 1). Por lo tanto si N</a:t>
            </a:r>
            <a:r>
              <a:rPr lang="es-ES" sz="1400" baseline="-25000" dirty="0" smtClean="0">
                <a:latin typeface="Times New Roman" pitchFamily="18" charset="0"/>
                <a:cs typeface="Times New Roman" pitchFamily="18" charset="0"/>
              </a:rPr>
              <a:t>2</a:t>
            </a:r>
            <a:r>
              <a:rPr lang="es-ES" sz="1400" dirty="0" smtClean="0">
                <a:latin typeface="Times New Roman" pitchFamily="18" charset="0"/>
                <a:cs typeface="Times New Roman" pitchFamily="18" charset="0"/>
              </a:rPr>
              <a:t> tiene el triple de vueltas que N</a:t>
            </a:r>
            <a:r>
              <a:rPr lang="es-ES" sz="1400" baseline="-25000" dirty="0" smtClean="0">
                <a:latin typeface="Times New Roman" pitchFamily="18" charset="0"/>
                <a:cs typeface="Times New Roman" pitchFamily="18" charset="0"/>
              </a:rPr>
              <a:t>1</a:t>
            </a:r>
            <a:r>
              <a:rPr lang="es-ES" sz="1400" dirty="0" smtClean="0">
                <a:latin typeface="Times New Roman" pitchFamily="18" charset="0"/>
                <a:cs typeface="Times New Roman" pitchFamily="18" charset="0"/>
              </a:rPr>
              <a:t>, la tensión en el secundario será el triple que la tensión en el primario.</a:t>
            </a:r>
            <a:endParaRPr lang="es-ES" sz="1400" dirty="0">
              <a:latin typeface="Times New Roman" pitchFamily="18" charset="0"/>
              <a:cs typeface="Times New Roman" pitchFamily="18" charset="0"/>
            </a:endParaRPr>
          </a:p>
        </p:txBody>
      </p:sp>
      <p:sp>
        <p:nvSpPr>
          <p:cNvPr id="4" name="3 Rectángulo"/>
          <p:cNvSpPr/>
          <p:nvPr/>
        </p:nvSpPr>
        <p:spPr>
          <a:xfrm>
            <a:off x="899592" y="2060848"/>
            <a:ext cx="7992888" cy="954107"/>
          </a:xfrm>
          <a:prstGeom prst="rect">
            <a:avLst/>
          </a:prstGeom>
        </p:spPr>
        <p:txBody>
          <a:bodyPr wrap="square">
            <a:spAutoFit/>
          </a:bodyPr>
          <a:lstStyle/>
          <a:p>
            <a:pPr algn="ctr"/>
            <a:r>
              <a:rPr lang="es-ES" sz="1400" b="1" dirty="0" smtClean="0">
                <a:latin typeface="Times New Roman" pitchFamily="18" charset="0"/>
                <a:cs typeface="Times New Roman" pitchFamily="18" charset="0"/>
              </a:rPr>
              <a:t>TRANSFORMADOR REDUCTOR </a:t>
            </a:r>
          </a:p>
          <a:p>
            <a:pPr algn="just"/>
            <a:r>
              <a:rPr lang="es-ES" sz="1400" dirty="0" smtClean="0">
                <a:latin typeface="Times New Roman" pitchFamily="18" charset="0"/>
                <a:cs typeface="Times New Roman" pitchFamily="18" charset="0"/>
              </a:rPr>
              <a:t>Cuándo el arrollamiento secundario tiene menos vueltas que el arrollamiento primario (N2 &lt; N1), se induce una tensión menor en el secundario de la que hay en el primario. En este caso N2 : N1 sería menor que 1 (N2 : N1 &lt; 1).</a:t>
            </a:r>
            <a:endParaRPr lang="es-ES" sz="1400" dirty="0">
              <a:latin typeface="Times New Roman" pitchFamily="18" charset="0"/>
              <a:cs typeface="Times New Roman" pitchFamily="18" charset="0"/>
            </a:endParaRPr>
          </a:p>
        </p:txBody>
      </p:sp>
      <p:pic>
        <p:nvPicPr>
          <p:cNvPr id="22536" name="Picture 8" descr="http://t0.gstatic.com/images?q=tbn:ANd9GcRVHRfjpWTsmmT7BbwQVwGReNlU5RoTPK6jxIehLrmIG9dcBiOu"/>
          <p:cNvPicPr>
            <a:picLocks noChangeAspect="1" noChangeArrowheads="1"/>
          </p:cNvPicPr>
          <p:nvPr/>
        </p:nvPicPr>
        <p:blipFill>
          <a:blip r:embed="rId3" cstate="print"/>
          <a:srcRect t="21875" b="9375"/>
          <a:stretch>
            <a:fillRect/>
          </a:stretch>
        </p:blipFill>
        <p:spPr bwMode="auto">
          <a:xfrm>
            <a:off x="1331640" y="3501008"/>
            <a:ext cx="6552728" cy="216024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22536"/>
                                        </p:tgtEl>
                                        <p:attrNameLst>
                                          <p:attrName>style.visibility</p:attrName>
                                        </p:attrNameLst>
                                      </p:cBhvr>
                                      <p:to>
                                        <p:strVal val="visible"/>
                                      </p:to>
                                    </p:set>
                                    <p:animEffect transition="in" filter="slide(fromBottom)">
                                      <p:cBhvr>
                                        <p:cTn id="19" dur="500"/>
                                        <p:tgtEl>
                                          <p:spTgt spid="225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36775" y="0"/>
            <a:ext cx="9107225" cy="6858000"/>
          </a:xfrm>
          <a:prstGeom prst="rect">
            <a:avLst/>
          </a:prstGeom>
          <a:noFill/>
          <a:ln>
            <a:solidFill>
              <a:schemeClr val="tx1"/>
            </a:solidFill>
          </a:ln>
        </p:spPr>
      </p:pic>
      <p:sp>
        <p:nvSpPr>
          <p:cNvPr id="3" name="2 Rectángulo"/>
          <p:cNvSpPr/>
          <p:nvPr/>
        </p:nvSpPr>
        <p:spPr>
          <a:xfrm>
            <a:off x="2267744" y="620688"/>
            <a:ext cx="5328592" cy="369332"/>
          </a:xfrm>
          <a:prstGeom prst="rect">
            <a:avLst/>
          </a:prstGeom>
        </p:spPr>
        <p:txBody>
          <a:bodyPr wrap="square">
            <a:spAutoFit/>
          </a:bodyPr>
          <a:lstStyle/>
          <a:p>
            <a:r>
              <a:rPr lang="es-ES" b="1" dirty="0" smtClean="0">
                <a:latin typeface="Times New Roman" pitchFamily="18" charset="0"/>
                <a:cs typeface="Times New Roman" pitchFamily="18" charset="0"/>
              </a:rPr>
              <a:t>CONEXIONES  DEL TRANSFORMADOR </a:t>
            </a:r>
            <a:endParaRPr lang="es-ES" dirty="0"/>
          </a:p>
        </p:txBody>
      </p:sp>
      <p:pic>
        <p:nvPicPr>
          <p:cNvPr id="4" name="3 Imagen" descr="distribucion electrica"/>
          <p:cNvPicPr/>
          <p:nvPr/>
        </p:nvPicPr>
        <p:blipFill>
          <a:blip r:embed="rId3" cstate="print"/>
          <a:srcRect/>
          <a:stretch>
            <a:fillRect/>
          </a:stretch>
        </p:blipFill>
        <p:spPr bwMode="auto">
          <a:xfrm>
            <a:off x="611560" y="1412776"/>
            <a:ext cx="8064896" cy="2076450"/>
          </a:xfrm>
          <a:prstGeom prst="rect">
            <a:avLst/>
          </a:prstGeom>
          <a:noFill/>
          <a:ln w="9525">
            <a:noFill/>
            <a:miter lim="800000"/>
            <a:headEnd/>
            <a:tailEnd/>
          </a:ln>
        </p:spPr>
      </p:pic>
      <p:sp>
        <p:nvSpPr>
          <p:cNvPr id="23554" name="AutoShape 2" descr="data:image/jpg;base64,/9j/4AAQSkZJRgABAQAAAQABAAD/2wCEAAkGBhISEBIUEBQWFRIVFRkSFRcSFBUVHRgVFRQVFxUXGxYaGzIeGxkjGRoYHy8hJCcpLCw4Fx4xODMqPCYtLCkBCQoKDgwOGg8PGiwlHyUsLC8tLDA1NCw1LTUtLCopKS00LTEvLC8sLCwqLiwvLDAtNSwsKSwpLC01LyoqLDUsLP/AABEIAIgA6AMBIgACEQEDEQH/xAAbAAEAAgMBAQAAAAAAAAAAAAAABQYBBAcDAv/EAEwQAAIBAwMCAwIICgUJCQAAAAECAwAEEQUSIQYxEyJBFFEHFTJhY3GT4SM1QlJTdJSxstQzc4GRtDRUg7PBwtHT8RYXJkNVYnKh0v/EABkBAQADAQEAAAAAAAAAAAAAAAABAgMFBP/EADYRAAIBAQUEBwcDBQAAAAAAAAABAgMEESExURJBYXEyUoGRobHRExRCc8Hh8AViciIkM5LC/9oADAMBAAIRAxEAPwDuNK+ZEyCMkZBGRwRn1B99R3xJ9Pcfa/dUNvcaQjF9J3Hh1RrFzbxBrW0a7cnlUlSLAyOSWyT3PZT25xUL0j1dqE9qslzp8iylmBCGOIYBwPJNKHHHv/sqw/En09x9r91PiT6e4+1+6ovehfYp9bwFjqkzuFktZIlwfO8kDAfNhJCefqqTqM+JPp7j7X7qfEn09x9r91L3oNin1vAk6VGfEn09x9r91PiT6e4+1+6l70GxT63gSdKjPiT6e4+1+6nxJ9Pcfa/dS96DYp9bwJOlRnxJ9Pcfa/dT4k+nuPtfupe9BsU+t4EnSoV7ZoZ7fEsrB3dWEj7gQIZGHGO+QKmqJ3lakFC6533q/wAWvoKUpVjIUpSgFKUoBSlQ83Ue1mX2a6OCRlYcg4OMg7uRQExSqP1D8J3ss1vH7DdyeMJDhI/OPDCHyx/ljzcnIxx3zVytLjeittZM87ZBtYfWPSgPalKUApSlAKUpQClKjPjOb/NZPtIP+ZUN3F4Qc8ru1peZJ1U/hE1yOCGFJJvBE86IzhyhESnfKQV848o27lHBdc4zW7qfVgtgrXMRiV22KZZrdAW2lsbjJgHCnv7q88+LNDdezSOyRlYmE0BULLtLMuJMEsAvPuArezVqdOopzTaWmu7dqWdCbVya/wBl6nx8Hese0WEZMgleMtA7g53mM7Q/Pm8y7WywBOckc1ZqrOg6rb+2XMSpJDcORLJHIQQxCKu9CCRkrtzg/kfNVhhuUcsEZWKNscKQdrYB2nHY4IOD7xUV6tOrUlOnk3lpquxkTozo3RqK53X81uZ60pSsjMUpSgI/qG8aK0uZI+HjhkkXIz5kjZl49eQKoHTPW00s1kvt8Nw05AmgW2ETRgws7HxN/mKsAuAOc9q6Jq9h49vNDnb4sTxbsZxvQrnGRnGc4yKpF/oos4bb401GI2lu8XhqbVYmLxD8EBJvZs+XnAyQD6ZrrWOpZ40ZKrdfyveW7+l7+MeZnJO/At+p/wBPaf1j/wCHlqTqAu9Yhku7OOORXfzz+Uhh4ZgcK2Rxg7gR7xzU/XGi72+f0R7K0XGNO9fD/wBSIXrLUDBYXMokaIpGSJEQSFTkDIQkAnnAyQOc1Xvg212eea9jllaRI/BaMvLBMwEglyGeFQmfIvl52nPJ71eJYlZSrAMrAqQwBBBGCCD3BFUXVup0sbmSK209G8GIMzw7YysTEM3CxEhdxyecete5WujSs0qc44t4PTJ89z7++LPZK1qqbNJXtK/NLhvaW8vtKqujdaG6OLcW7N+abiVW9fyTbZPb0qX9pu/0MH7TJ/LV4VUjJXovUsdWlLZqJJ6NpfUk6VGe0Xf6GD9pk/lqe03f6GD9pk/lqnaRn7CWq716knUPNo9wWYi9lUEkhRFbEAE8AExZIHbk16+0Xf6GD9pk/lqiJul0dmZ9O09mYlmZiCSSckkm0yST602kPYS1XevUqvwiWd/HPZCDVlgLCfLXTxW6nAi4wkYDnk/KBx6Yya6daRMqKruZGHd2CqT85CgAf2CqVqHwc28zRtJp1mNm7AjmeIHfjO4R2w3Yxxntk++rHapcRIEitrZEUYVUndVA78KLbAptIn2EtV3r1JilRntF3+hg/aZP5entF3+hg/aZP5em0h7CWq716knSoz2i7/QwftMn8vX1YX8jSyRyxojIiOCkjSAiRpV9Y1wR4Z9/em0iHQmk5YYcU+GpI0pSrGIqk60IPaJN+ivcNnmYW9kwfgc7nkDH3cj0q7UoDi3XM9siW3/h9ubgDa0cMJk/BS+RWtmZyfysFSPKfcK6P0IyG0Ux2LWAO0mJkRST4aeby8t+blwG8vIFWKlAQXU/TC3Sq8beHcxeaGVeCp77Tjup93pn6wYT4Nltwbs+EIb55N12uTlmGcOFJ8qlmY4HALH0Iq8VW+p+mGlZbi1bw7yP5D+jj8x/eCOOf3VjKLi9uPatfudKhWhVp+713cvhl1Xp/F79M9STmuEmeW3bfGwAZSGKFl8p8SNlOSFchT7jjIwy7oiDrKOK6jsblwbpn2Jtx508MuspUfIzgoR+cMgbSMayau9/bOkQSHUoDkLNuHhSjjeMeYoQSMcg7tpyDz4aH0p7XbRnVrdVv4XXM67A7NFgxSrKgyeCOO2QeK0jJSV6PFWozozcJq5r87i8UpWjqd5Iu1IV3SyZClgdiAY3O5HoMjCggseBjllsZFe17rzwtRttPghLzzbXZ3yESLLb24G5mwpx2XLDJ4IrT+Ey/ikWOzFul3O53hGBbw8dnwpyCcnHIGM547++tXiWzpDbILjUpCxV3VWZTIAHldseVdqqNowMIoxgCpfpjpgWqs8jeJdS+aaVu7E87Rnso93rj6gMZScnsw7Xp9zp0KUKEVXtCvv6Metxf7V4vDK8+ek+k0s0JOHuHA8STGO2MIo/JQYAAGOw+YCfpStIxUVcjw1q0603Obvb/O7Q0Nd057i2mhjleB5EKLLH8pCfUfcQfcQeRTulNPaDVpIZJWmeOxjRpZPlOQYvMef9pPbJJ5PQKpmn/j65/VU/iirOr8PP1PbYOjW+W/OJKa50Va3Tb2UxzZBEsR2PkdjnsT85GeB7qrk+r6hpbAXAN5aAD8KFKso5HJ55/wDlkHjzDNdCrFJUk8Y4MrQ/UJRXs6y24aPdyea7MOBH6Jr8N1GHgcNwCy5G5CfRgOx4I93BxmpGqrqvwd2sjGSLdbzfkvAdmD6HaOPrxj+ytE6xqNhn2uP2u3GT40Iw6qMcsvbGP9vm4qPaSj012o090o13/azx6ssH2PJ+D4G98I2uXtnaG4skjl8PJlSRJGPh8edSjjAXknIPBzkY53+mNeM8SLcAR3gTdNCRsZTkAkIWJMeSAHBIPzHIFI0DRllvzPY6pK0e1mS2uHnkCOcAAo0gMkePEOMqVwnJq7mH2n8Fe2gG3zq25ZU3jjdG+A6ON3DFUbvjtmtlJSV6OfUpTpS2aiaejwJulYrNSZA0pWBQkhNPinmQubh1y8ihVjhwAkroByhPYD1r0XQ5A7SC6k3MqoT4cHyULlePD97t/fXr09/Qf6Wb/ESVCfBN+JbH+q/33rOMU0mz21q0oVJRjdde1kteRLweLHcpG0rSK8Uj+ZI1w0bwAYKKPSRu/wA1Zr7uP8tg/qJ/9ZaUq0d5jWd6i9Vy3vQk6UpVjAUpSgFKUoCt9T9MNKy3Fq3h3kfyH9HH5j+8Ecc/ur06W6tS7BjceHdR5EsXPBQhWIPquT78+nz1YKq/UfSG9/arM+FerghgfK+AQVcduRxn5hmsZRcXtQ7V+bzp0K1OvD2Fod13Rlpwf7fLcWiq51X1O0BS3t133k3ESngKDkb2J4wMHj5qjP8AvGHg7PCb4w3eD7Pg/wBJ+dn9H698+nz1JdMdMNEzXF03iXkny39EH5ie4AccfuqHU28Idr0+5eFkVlvqWpZdGPWev8dXvyXD36Y6YW1VnkbxLmXzTStyWJ52jPZR7vXH1ATtKVrGKirkc6tWnWm5zd7f53ClKVYyFUyw/H1z+qp/FFVzrnepai8GqahLGjSSJYhkRUaQtJmIIu1PMQWxnHpmsaucefqdKwdGt8t+cTodKpvwSdQz3mmRyXW4yhmQu6Fd4ByrgkYYYOMjjgj0q51sc0xmmKUxQgr+r9CWlwS+wxSlt/iwnYwYHOfdnPOcZ9ahnl1WwVi2y9t0XcWY+HIFUHOck9u+Tu7fXV5pWUqSeMcHwOjS/UKkY7FVKcdJY9zzXYyD6b6ytr3IhJDgFijjDAAgZ44IyR2NTtVrW+g7edjImYLjkiWA7TuPqQO//wBHk81V+qLC+NrLbagr3FofM09owSVVQqwLKfKR71Ix354qqnKHTXajWVloWjGyyufUlg+x5PwfBnTaVDdM65bTxBbWRpBEqqd5cuBghd5bksdp5JJPepjNbJqSvRzalOdKThNNNbngRvT39B/pJv8AESV4aZ0ja25TwEdAnyVE0+wd/wDyy+3HJ4xWzJ0/asSzW8JYkkkwxkknkkkryajYOn7X2uZfZ4dohhIHgx4BMl0Ccbe5AH9wqi2o3K49Uo0qrnPaa35avnxJCf8Ay2D+on/1lpSti00iCIkxRRxsRgmONFJHfGQO1Ksk9556kou5R3L6t/U26UpVjIUpSgFKUoBSlDQFJvIVXX7cqoBa2dmwAMnMgycdzgAZ+artXPdP1Bp9T0yZwA0unLKwXOA0iuxAzzjJroVY0vi5+h0re740flrzkKUpWxzRSlKAVTLD8fXP6qn8UVXOqZp/4+uf1VP4oqxq/Dz9TpWDo1vlvzievwTfiWx/qv8AferdUZ05oSWdrDbRMzJEu1S+MkZJ5wAPX3VJitjmilKUApUfq+uQWqb7iRUHJAPdsYztXu3cdvfVXOt32oNiwHs9tkDx5V8zcnJRexHb/iPTOVRRd2b0PZQsVStHb6MOs8F93wV7JrXOtbW1OxmLzZAEUQ3uSewx2B+YnPI99V+50zUNUXbchbSzbaTH8uRx3wcj6u4HpwcVM9MdB21lh1y82MGRvnBB2qOAD/b6cmrJVFCc+nhwXqeqVps9md1lW0+vJeUclzd75FIvtJ07S0tw8MbJLL4Ty3BU7QIpJN53KR+TjaMZ3D5hU3pmnadcRLLbxW0kbZwywxkHBwfye4PpXh1npU83sbW0ccjQXInKzNtUhYpRjODhskYODg4PpX30dpEsK3D3CxxyXNw1wY4uRHlVULu/KYhdxbAyWNdN2ezqzKSuUtMNXuzyxvy7Wc+dstE5tym3fxZv/wDZq0/zaD7GP/8ANbNnpkMOfBjSPdjPhoqZxnGdo57n++tmleFRSyREq1SSulJtcxSlKsZClKUApSlAKUpQCtXU9Tit4nlncJEgyzNnAGQPT5yK2q1dV09Z4JYWJCyxvExXGQHUqSMjGcH1FAc26Ov45rrSGiYMq6asRIzw8asrr9YYEV1OuadP6D7FqGm2xbcYrAqx9C26UtjgeXcTjjOMV0usaWcufodK3dGj/BechSlK2OaKUpQCqZp/4+uf1VP4oqudUzT/AMfXP6qn8UVY1fh5+p0rB0a3y35xLnSte9vo4ULysEReSzHA/wCvzVUb3raa63xaVC0h8ymdvIiHA5Unu3OecehwatOpGGZ57PY6toxisN8nglzbw+pZNZ6jt7VS08irwDtyCxBOOE7nn9xqtprGoX5HsqG0tjg+NKoaRhgnKpnGDx+/POK2emuhhE7T3ri5umIbcwJCYzjbu9fnwMYGAMc2mZWKkIQHwdpZSwBxwSAQSM+mR9YqiU54ywWn39D1SqWayvZpJTl1nkuUd/OXcU+x6Q063Z5LmRZpo1DTPcyKQu/5LOrHCg4ON2e3c1ZNP1bxmOyKQR4yJJF2BjxwEbEnr3KgcGqR0p8EktrfNdz373Dsd7qYVXfJzhmLO3IBYAqFI3EAgEg9GrWMIwwijxV7TVtD2qsm/wA3adhmsUpVjzmaUpQkUpSgFKUoBSvmR8AnBOATgck49APfUd8d/QXH2X31DaWZpCnKfRRJ1Hah1DbQOiTTRpJIVVEZwGYu2xcJ8ogtxnGK+fjv6C4+y++q3qfSmm3Eoll05/EDB9ywBdzB953gHD5Oc7gc5OajbRf3epoXbNZqpfEun/8Apa/sMP8AwqSsbyKFAkNpLGgyQscCouT38q8U20Pd6mhN1r39/HBE8szhI0BZmY4AA9a1Pjv6C4+y++te/vI54nimtZnjcFWVosgg+nem2h7vU0IA38c+tWcsLh43s2ZWU5BBaXmrDrHWNlauEubiONyM7ScnHHcDJHf171A2OjkalavBbvFaw2zQjKhApzIQAM59Rz89eZ161sZ9RGoHZ40u9DJGzCWAQRjYrbcOFO8bPTf/AO6vR+n0FWlO9N70lm8lhg+eR6f1GSSpK9YQSfDGReIpVZQykMrAMCpBBBGQQR3BFfdR+gCP2WHwomgj2LtiddjIMfJK+h99SFUnHZk0c8UpSqAVQNU0/UBqs0lkigPDHH4svyQCVyR72BU8YP1cir/Vd1brSOGcwrDcTuirJL7PFv8ACVyApbkEk8kKuThTxUqzTtD2YX4Y4HqstrdllKWynerrnlmnl2EdY/B6ZCsmpzNdSDOEyRGucdh3J478Z93GalLrpdzeWs0VzJDBArq1tGFEcm7sSB2785B7DG3kmfpms4U4wyItFrq2j/I8FkskuSWCFKUq55hSlKAxWaVjNAZpSlAKUpQClKUApSlAKUpQClKUApSlAKUpQClK0tb1H2e2nm27vCieXbnbu8NGfGcHGcYzg0Bu0rlCdc3Vpb2MMSNdXMlquozO63EhdZWz4aCIMUcsSNzYRcLxzhbJoOsOdVljPiCO6sodQWOYkGBtxieMoScM2VJAIAKYwck0Bc6rGq9ISvdPPa3b2xlVEnAjSTeIz5ChY/g3ClhnDDzdvfZ6VrSrTpO+HLJPwd6IavFKUrIkUpSgFKUoDFZpSgFKUoBSlKAUpSgFKUoBSlKAUpSgFKUoBSlKAV43doksbxyAMjqUdT2KsCGH9oJFZpQFRsfg4ie2tY778LLbIYFlid4zJByojfbg7GTAMZJHfk5JMnpXTJjvri5fZgxRWtuiD+igjyzDsANzkHaAcbBzzgKUBYKUpQClKUApSlAKUpQClKUApSlAKUpQClKUB//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23556" name="AutoShape 4" descr="data:image/jpg;base64,/9j/4AAQSkZJRgABAQAAAQABAAD/2wCEAAkGBhISEBIUEBQWFRIVFRkSFRcSFBUVHRgVFRQVFxUXGxYaGzIeGxkjGRoYHy8hJCcpLCw4Fx4xODMqPCYtLCkBCQoKDgwOGg8PGiwlHyUsLC8tLDA1NCw1LTUtLCopKS00LTEvLC8sLCwqLiwvLDAtNSwsKSwpLC01LyoqLDUsLP/AABEIAIgA6AMBIgACEQEDEQH/xAAbAAEAAgMBAQAAAAAAAAAAAAAABQYBBAcDAv/EAEwQAAIBAwMCAwIICgUJCQAAAAECAwAEEQUSIQYxEyJBFFEHFTJhY3GT4SM1QlJTdJSxstQzc4GRtDRUg7PBwtHT8RYXJkNVYnKh0v/EABkBAQADAQEAAAAAAAAAAAAAAAABAgMFBP/EADYRAAIBAQUEBwcDBQAAAAAAAAABAgMEESExURJBYXEyUoGRobHRExRCc8Hh8AViciIkM5LC/9oADAMBAAIRAxEAPwDuNK+ZEyCMkZBGRwRn1B99R3xJ9Pcfa/dUNvcaQjF9J3Hh1RrFzbxBrW0a7cnlUlSLAyOSWyT3PZT25xUL0j1dqE9qslzp8iylmBCGOIYBwPJNKHHHv/sqw/En09x9r91PiT6e4+1+6ovehfYp9bwFjqkzuFktZIlwfO8kDAfNhJCefqqTqM+JPp7j7X7qfEn09x9r91L3oNin1vAk6VGfEn09x9r91PiT6e4+1+6l70GxT63gSdKjPiT6e4+1+6nxJ9Pcfa/dS96DYp9bwJOlRnxJ9Pcfa/dT4k+nuPtfupe9BsU+t4EnSoV7ZoZ7fEsrB3dWEj7gQIZGHGO+QKmqJ3lakFC6533q/wAWvoKUpVjIUpSgFKUoBSlQ83Ue1mX2a6OCRlYcg4OMg7uRQExSqP1D8J3ss1vH7DdyeMJDhI/OPDCHyx/ljzcnIxx3zVytLjeittZM87ZBtYfWPSgPalKUApSlAKUpQClKjPjOb/NZPtIP+ZUN3F4Qc8ru1peZJ1U/hE1yOCGFJJvBE86IzhyhESnfKQV848o27lHBdc4zW7qfVgtgrXMRiV22KZZrdAW2lsbjJgHCnv7q88+LNDdezSOyRlYmE0BULLtLMuJMEsAvPuArezVqdOopzTaWmu7dqWdCbVya/wBl6nx8Hese0WEZMgleMtA7g53mM7Q/Pm8y7WywBOckc1ZqrOg6rb+2XMSpJDcORLJHIQQxCKu9CCRkrtzg/kfNVhhuUcsEZWKNscKQdrYB2nHY4IOD7xUV6tOrUlOnk3lpquxkTozo3RqK53X81uZ60pSsjMUpSgI/qG8aK0uZI+HjhkkXIz5kjZl49eQKoHTPW00s1kvt8Nw05AmgW2ETRgws7HxN/mKsAuAOc9q6Jq9h49vNDnb4sTxbsZxvQrnGRnGc4yKpF/oos4bb401GI2lu8XhqbVYmLxD8EBJvZs+XnAyQD6ZrrWOpZ40ZKrdfyveW7+l7+MeZnJO/At+p/wBPaf1j/wCHlqTqAu9Yhku7OOORXfzz+Uhh4ZgcK2Rxg7gR7xzU/XGi72+f0R7K0XGNO9fD/wBSIXrLUDBYXMokaIpGSJEQSFTkDIQkAnnAyQOc1Xvg212eea9jllaRI/BaMvLBMwEglyGeFQmfIvl52nPJ71eJYlZSrAMrAqQwBBBGCCD3BFUXVup0sbmSK209G8GIMzw7YysTEM3CxEhdxyecete5WujSs0qc44t4PTJ89z7++LPZK1qqbNJXtK/NLhvaW8vtKqujdaG6OLcW7N+abiVW9fyTbZPb0qX9pu/0MH7TJ/LV4VUjJXovUsdWlLZqJJ6NpfUk6VGe0Xf6GD9pk/lqe03f6GD9pk/lqnaRn7CWq716knUPNo9wWYi9lUEkhRFbEAE8AExZIHbk16+0Xf6GD9pk/lqiJul0dmZ9O09mYlmZiCSSckkm0yST602kPYS1XevUqvwiWd/HPZCDVlgLCfLXTxW6nAi4wkYDnk/KBx6Yya6daRMqKruZGHd2CqT85CgAf2CqVqHwc28zRtJp1mNm7AjmeIHfjO4R2w3Yxxntk++rHapcRIEitrZEUYVUndVA78KLbAptIn2EtV3r1JilRntF3+hg/aZP5entF3+hg/aZP5em0h7CWq716knSoz2i7/QwftMn8vX1YX8jSyRyxojIiOCkjSAiRpV9Y1wR4Z9/em0iHQmk5YYcU+GpI0pSrGIqk60IPaJN+ivcNnmYW9kwfgc7nkDH3cj0q7UoDi3XM9siW3/h9ubgDa0cMJk/BS+RWtmZyfysFSPKfcK6P0IyG0Ux2LWAO0mJkRST4aeby8t+blwG8vIFWKlAQXU/TC3Sq8beHcxeaGVeCp77Tjup93pn6wYT4Nltwbs+EIb55N12uTlmGcOFJ8qlmY4HALH0Iq8VW+p+mGlZbi1bw7yP5D+jj8x/eCOOf3VjKLi9uPatfudKhWhVp+713cvhl1Xp/F79M9STmuEmeW3bfGwAZSGKFl8p8SNlOSFchT7jjIwy7oiDrKOK6jsblwbpn2Jtx508MuspUfIzgoR+cMgbSMayau9/bOkQSHUoDkLNuHhSjjeMeYoQSMcg7tpyDz4aH0p7XbRnVrdVv4XXM67A7NFgxSrKgyeCOO2QeK0jJSV6PFWozozcJq5r87i8UpWjqd5Iu1IV3SyZClgdiAY3O5HoMjCggseBjllsZFe17rzwtRttPghLzzbXZ3yESLLb24G5mwpx2XLDJ4IrT+Ey/ikWOzFul3O53hGBbw8dnwpyCcnHIGM547++tXiWzpDbILjUpCxV3VWZTIAHldseVdqqNowMIoxgCpfpjpgWqs8jeJdS+aaVu7E87Rnso93rj6gMZScnsw7Xp9zp0KUKEVXtCvv6Metxf7V4vDK8+ek+k0s0JOHuHA8STGO2MIo/JQYAAGOw+YCfpStIxUVcjw1q0603Obvb/O7Q0Nd057i2mhjleB5EKLLH8pCfUfcQfcQeRTulNPaDVpIZJWmeOxjRpZPlOQYvMef9pPbJJ5PQKpmn/j65/VU/iirOr8PP1PbYOjW+W/OJKa50Va3Tb2UxzZBEsR2PkdjnsT85GeB7qrk+r6hpbAXAN5aAD8KFKso5HJ55/wDlkHjzDNdCrFJUk8Y4MrQ/UJRXs6y24aPdyea7MOBH6Jr8N1GHgcNwCy5G5CfRgOx4I93BxmpGqrqvwd2sjGSLdbzfkvAdmD6HaOPrxj+ytE6xqNhn2uP2u3GT40Iw6qMcsvbGP9vm4qPaSj012o090o13/azx6ssH2PJ+D4G98I2uXtnaG4skjl8PJlSRJGPh8edSjjAXknIPBzkY53+mNeM8SLcAR3gTdNCRsZTkAkIWJMeSAHBIPzHIFI0DRllvzPY6pK0e1mS2uHnkCOcAAo0gMkePEOMqVwnJq7mH2n8Fe2gG3zq25ZU3jjdG+A6ON3DFUbvjtmtlJSV6OfUpTpS2aiaejwJulYrNSZA0pWBQkhNPinmQubh1y8ihVjhwAkroByhPYD1r0XQ5A7SC6k3MqoT4cHyULlePD97t/fXr09/Qf6Wb/ESVCfBN+JbH+q/33rOMU0mz21q0oVJRjdde1kteRLweLHcpG0rSK8Uj+ZI1w0bwAYKKPSRu/wA1Zr7uP8tg/qJ/9ZaUq0d5jWd6i9Vy3vQk6UpVjAUpSgFKUoCt9T9MNKy3Fq3h3kfyH9HH5j+8Ecc/ur06W6tS7BjceHdR5EsXPBQhWIPquT78+nz1YKq/UfSG9/arM+FerghgfK+AQVcduRxn5hmsZRcXtQ7V+bzp0K1OvD2Fod13Rlpwf7fLcWiq51X1O0BS3t133k3ESngKDkb2J4wMHj5qjP8AvGHg7PCb4w3eD7Pg/wBJ+dn9H698+nz1JdMdMNEzXF03iXkny39EH5ie4AccfuqHU28Idr0+5eFkVlvqWpZdGPWev8dXvyXD36Y6YW1VnkbxLmXzTStyWJ52jPZR7vXH1ATtKVrGKirkc6tWnWm5zd7f53ClKVYyFUyw/H1z+qp/FFVzrnepai8GqahLGjSSJYhkRUaQtJmIIu1PMQWxnHpmsaucefqdKwdGt8t+cTodKpvwSdQz3mmRyXW4yhmQu6Fd4ByrgkYYYOMjjgj0q51sc0xmmKUxQgr+r9CWlwS+wxSlt/iwnYwYHOfdnPOcZ9ahnl1WwVi2y9t0XcWY+HIFUHOck9u+Tu7fXV5pWUqSeMcHwOjS/UKkY7FVKcdJY9zzXYyD6b6ytr3IhJDgFijjDAAgZ44IyR2NTtVrW+g7edjImYLjkiWA7TuPqQO//wBHk81V+qLC+NrLbagr3FofM09owSVVQqwLKfKR71Ix354qqnKHTXajWVloWjGyyufUlg+x5PwfBnTaVDdM65bTxBbWRpBEqqd5cuBghd5bksdp5JJPepjNbJqSvRzalOdKThNNNbngRvT39B/pJv8AESV4aZ0ja25TwEdAnyVE0+wd/wDyy+3HJ4xWzJ0/asSzW8JYkkkwxkknkkkryajYOn7X2uZfZ4dohhIHgx4BMl0Ccbe5AH9wqi2o3K49Uo0qrnPaa35avnxJCf8Ay2D+on/1lpSti00iCIkxRRxsRgmONFJHfGQO1Ksk9556kou5R3L6t/U26UpVjIUpSgFKUoBSlDQFJvIVXX7cqoBa2dmwAMnMgycdzgAZ+artXPdP1Bp9T0yZwA0unLKwXOA0iuxAzzjJroVY0vi5+h0re740flrzkKUpWxzRSlKAVTLD8fXP6qn8UVXOqZp/4+uf1VP4oqxq/Dz9TpWDo1vlvzievwTfiWx/qv8AferdUZ05oSWdrDbRMzJEu1S+MkZJ5wAPX3VJitjmilKUApUfq+uQWqb7iRUHJAPdsYztXu3cdvfVXOt32oNiwHs9tkDx5V8zcnJRexHb/iPTOVRRd2b0PZQsVStHb6MOs8F93wV7JrXOtbW1OxmLzZAEUQ3uSewx2B+YnPI99V+50zUNUXbchbSzbaTH8uRx3wcj6u4HpwcVM9MdB21lh1y82MGRvnBB2qOAD/b6cmrJVFCc+nhwXqeqVps9md1lW0+vJeUclzd75FIvtJ07S0tw8MbJLL4Ty3BU7QIpJN53KR+TjaMZ3D5hU3pmnadcRLLbxW0kbZwywxkHBwfye4PpXh1npU83sbW0ccjQXInKzNtUhYpRjODhskYODg4PpX30dpEsK3D3CxxyXNw1wY4uRHlVULu/KYhdxbAyWNdN2ezqzKSuUtMNXuzyxvy7Wc+dstE5tym3fxZv/wDZq0/zaD7GP/8ANbNnpkMOfBjSPdjPhoqZxnGdo57n++tmleFRSyREq1SSulJtcxSlKsZClKUApSlAKUpQCtXU9Tit4nlncJEgyzNnAGQPT5yK2q1dV09Z4JYWJCyxvExXGQHUqSMjGcH1FAc26Ov45rrSGiYMq6asRIzw8asrr9YYEV1OuadP6D7FqGm2xbcYrAqx9C26UtjgeXcTjjOMV0usaWcufodK3dGj/BechSlK2OaKUpQCqZp/4+uf1VP4oqudUzT/AMfXP6qn8UVY1fh5+p0rB0a3y35xLnSte9vo4ULysEReSzHA/wCvzVUb3raa63xaVC0h8ymdvIiHA5Unu3OecehwatOpGGZ57PY6toxisN8nglzbw+pZNZ6jt7VS08irwDtyCxBOOE7nn9xqtprGoX5HsqG0tjg+NKoaRhgnKpnGDx+/POK2emuhhE7T3ri5umIbcwJCYzjbu9fnwMYGAMc2mZWKkIQHwdpZSwBxwSAQSM+mR9YqiU54ywWn39D1SqWayvZpJTl1nkuUd/OXcU+x6Q063Z5LmRZpo1DTPcyKQu/5LOrHCg4ON2e3c1ZNP1bxmOyKQR4yJJF2BjxwEbEnr3KgcGqR0p8EktrfNdz373Dsd7qYVXfJzhmLO3IBYAqFI3EAgEg9GrWMIwwijxV7TVtD2qsm/wA3adhmsUpVjzmaUpQkUpSgFKUoBSvmR8AnBOATgck49APfUd8d/QXH2X31DaWZpCnKfRRJ1Hah1DbQOiTTRpJIVVEZwGYu2xcJ8ogtxnGK+fjv6C4+y++q3qfSmm3Eoll05/EDB9ywBdzB953gHD5Oc7gc5OajbRf3epoXbNZqpfEun/8Apa/sMP8AwqSsbyKFAkNpLGgyQscCouT38q8U20Pd6mhN1r39/HBE8szhI0BZmY4AA9a1Pjv6C4+y++te/vI54nimtZnjcFWVosgg+nem2h7vU0IA38c+tWcsLh43s2ZWU5BBaXmrDrHWNlauEubiONyM7ScnHHcDJHf171A2OjkalavBbvFaw2zQjKhApzIQAM59Rz89eZ161sZ9RGoHZ40u9DJGzCWAQRjYrbcOFO8bPTf/AO6vR+n0FWlO9N70lm8lhg+eR6f1GSSpK9YQSfDGReIpVZQykMrAMCpBBBGQQR3BFfdR+gCP2WHwomgj2LtiddjIMfJK+h99SFUnHZk0c8UpSqAVQNU0/UBqs0lkigPDHH4svyQCVyR72BU8YP1cir/Vd1brSOGcwrDcTuirJL7PFv8ACVyApbkEk8kKuThTxUqzTtD2YX4Y4HqstrdllKWynerrnlmnl2EdY/B6ZCsmpzNdSDOEyRGucdh3J478Z93GalLrpdzeWs0VzJDBArq1tGFEcm7sSB2785B7DG3kmfpms4U4wyItFrq2j/I8FkskuSWCFKUq55hSlKAxWaVjNAZpSlAKUpQClKUApSlAKUpQClKUApSlAKUpQClK0tb1H2e2nm27vCieXbnbu8NGfGcHGcYzg0Bu0rlCdc3Vpb2MMSNdXMlquozO63EhdZWz4aCIMUcsSNzYRcLxzhbJoOsOdVljPiCO6sodQWOYkGBtxieMoScM2VJAIAKYwck0Bc6rGq9ISvdPPa3b2xlVEnAjSTeIz5ChY/g3ClhnDDzdvfZ6VrSrTpO+HLJPwd6IavFKUrIkUpSgFKUoDFZpSgFKUoBSlKAUpSgFKUoBSlKAUpSgFKUoBSlKAV43doksbxyAMjqUdT2KsCGH9oJFZpQFRsfg4ie2tY778LLbIYFlid4zJByojfbg7GTAMZJHfk5JMnpXTJjvri5fZgxRWtuiD+igjyzDsANzkHaAcbBzzgKUBYKUpQClKUApSlAKUpQClKUApSlAKUpQClKUB//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23558" name="Picture 6" descr="http://garaje.ya.com/migotera/trafot45.gif"/>
          <p:cNvPicPr>
            <a:picLocks noChangeAspect="1" noChangeArrowheads="1"/>
          </p:cNvPicPr>
          <p:nvPr/>
        </p:nvPicPr>
        <p:blipFill>
          <a:blip r:embed="rId4" cstate="print"/>
          <a:srcRect/>
          <a:stretch>
            <a:fillRect/>
          </a:stretch>
        </p:blipFill>
        <p:spPr bwMode="auto">
          <a:xfrm>
            <a:off x="755576" y="4149080"/>
            <a:ext cx="7632848" cy="1619251"/>
          </a:xfrm>
          <a:prstGeom prst="rect">
            <a:avLst/>
          </a:prstGeom>
          <a:noFill/>
        </p:spPr>
      </p:pic>
      <p:sp>
        <p:nvSpPr>
          <p:cNvPr id="8" name="7 Rectángulo"/>
          <p:cNvSpPr/>
          <p:nvPr/>
        </p:nvSpPr>
        <p:spPr>
          <a:xfrm>
            <a:off x="2195736" y="6021288"/>
            <a:ext cx="5328592" cy="369332"/>
          </a:xfrm>
          <a:prstGeom prst="rect">
            <a:avLst/>
          </a:prstGeom>
        </p:spPr>
        <p:txBody>
          <a:bodyPr wrap="square">
            <a:spAutoFit/>
          </a:bodyPr>
          <a:lstStyle/>
          <a:p>
            <a:r>
              <a:rPr lang="es-ES" b="1" dirty="0" smtClean="0">
                <a:latin typeface="Times New Roman" pitchFamily="18" charset="0"/>
                <a:cs typeface="Times New Roman" pitchFamily="18" charset="0"/>
              </a:rPr>
              <a:t>CONEXIONES  ESTRELLA - TRIANGULO</a:t>
            </a:r>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23558"/>
                                        </p:tgtEl>
                                        <p:attrNameLst>
                                          <p:attrName>style.visibility</p:attrName>
                                        </p:attrNameLst>
                                      </p:cBhvr>
                                      <p:to>
                                        <p:strVal val="visible"/>
                                      </p:to>
                                    </p:set>
                                    <p:animEffect transition="in" filter="slide(fromBottom)">
                                      <p:cBhvr>
                                        <p:cTn id="19" dur="500"/>
                                        <p:tgtEl>
                                          <p:spTgt spid="2355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sp>
        <p:nvSpPr>
          <p:cNvPr id="25601" name="Rectangle 1"/>
          <p:cNvSpPr>
            <a:spLocks noChangeArrowheads="1"/>
          </p:cNvSpPr>
          <p:nvPr/>
        </p:nvSpPr>
        <p:spPr bwMode="auto">
          <a:xfrm>
            <a:off x="251520" y="1412776"/>
            <a:ext cx="8624028"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sz="1400" b="0" i="0" u="none" strike="noStrike" cap="none" normalizeH="0" baseline="0" dirty="0" smtClean="0">
                <a:ln>
                  <a:noFill/>
                </a:ln>
                <a:effectLst/>
                <a:latin typeface="Times New Roman" pitchFamily="18" charset="0"/>
                <a:ea typeface="Times New Roman" pitchFamily="18" charset="0"/>
                <a:cs typeface="Times New Roman" pitchFamily="18" charset="0"/>
              </a:rPr>
              <a:t>        </a:t>
            </a:r>
            <a:endParaRPr kumimoji="0" lang="es-ES" sz="1400" b="0" i="0" u="none" strike="noStrike" cap="none" normalizeH="0" baseline="0" dirty="0" smtClean="0">
              <a:ln>
                <a:noFill/>
              </a:ln>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s-ES" sz="1400" b="1" dirty="0" smtClean="0">
                <a:latin typeface="Times New Roman" pitchFamily="18" charset="0"/>
                <a:ea typeface="Times New Roman" pitchFamily="18" charset="0"/>
                <a:cs typeface="Times New Roman" pitchFamily="18" charset="0"/>
              </a:rPr>
              <a:t>S</a:t>
            </a:r>
            <a:r>
              <a:rPr kumimoji="0" lang="es-ES" sz="1400" b="1" i="0" u="none" strike="noStrike" cap="none" normalizeH="0" baseline="0" dirty="0" smtClean="0">
                <a:ln>
                  <a:noFill/>
                </a:ln>
                <a:effectLst/>
                <a:latin typeface="Times New Roman" pitchFamily="18" charset="0"/>
                <a:ea typeface="Times New Roman" pitchFamily="18" charset="0"/>
                <a:cs typeface="Times New Roman" pitchFamily="18" charset="0"/>
              </a:rPr>
              <a:t>ON DISPOSITIVOS REVERSIBLES, PUEDEN FUNCIONAR COMO MOTOR O COMO GENERADOR. </a:t>
            </a:r>
            <a:endParaRPr kumimoji="0" lang="es-ES" sz="1400" b="1" i="0" u="none" strike="noStrike" cap="none" normalizeH="0" baseline="0" dirty="0" smtClean="0">
              <a:ln>
                <a:noFill/>
              </a:ln>
              <a:effectLst/>
              <a:latin typeface="Times New Roman" pitchFamily="18" charset="0"/>
              <a:cs typeface="Times New Roman" pitchFamily="18" charset="0"/>
            </a:endParaRPr>
          </a:p>
        </p:txBody>
      </p:sp>
      <p:pic>
        <p:nvPicPr>
          <p:cNvPr id="4" name="3 Imagen" descr="http://www.cifp-mantenimiento.es/e-learning/contenidos/9/Maquinas%20electricas_archivos/image004.gif"/>
          <p:cNvPicPr/>
          <p:nvPr/>
        </p:nvPicPr>
        <p:blipFill>
          <a:blip r:embed="rId3" cstate="print"/>
          <a:srcRect/>
          <a:stretch>
            <a:fillRect/>
          </a:stretch>
        </p:blipFill>
        <p:spPr bwMode="auto">
          <a:xfrm>
            <a:off x="755576" y="2132856"/>
            <a:ext cx="7200800" cy="2000250"/>
          </a:xfrm>
          <a:prstGeom prst="rect">
            <a:avLst/>
          </a:prstGeom>
          <a:noFill/>
          <a:ln w="9525">
            <a:noFill/>
            <a:miter lim="800000"/>
            <a:headEnd/>
            <a:tailEnd/>
          </a:ln>
        </p:spPr>
      </p:pic>
      <p:sp>
        <p:nvSpPr>
          <p:cNvPr id="6" name="5 Rectángulo"/>
          <p:cNvSpPr/>
          <p:nvPr/>
        </p:nvSpPr>
        <p:spPr>
          <a:xfrm>
            <a:off x="971600" y="548680"/>
            <a:ext cx="7034105" cy="646331"/>
          </a:xfrm>
          <a:prstGeom prst="rect">
            <a:avLst/>
          </a:prstGeom>
          <a:noFill/>
        </p:spPr>
        <p:txBody>
          <a:bodyPr wrap="square" lIns="91440" tIns="45720" rIns="91440" bIns="45720">
            <a:spAutoFit/>
          </a:bodyPr>
          <a:lstStyle/>
          <a:p>
            <a:pPr algn="ctr"/>
            <a:r>
              <a:rPr lang="es-ES" sz="3600" b="1" dirty="0" smtClean="0">
                <a:ln w="17780" cmpd="sng">
                  <a:solidFill>
                    <a:srgbClr val="FFFFFF"/>
                  </a:solidFill>
                  <a:prstDash val="solid"/>
                  <a:miter lim="800000"/>
                </a:ln>
                <a:effectLst>
                  <a:outerShdw blurRad="50800" algn="tl" rotWithShape="0">
                    <a:srgbClr val="000000"/>
                  </a:outerShdw>
                </a:effectLst>
              </a:rPr>
              <a:t>MÁQUINAS ELÉCTRICAS ROTATIVAS</a:t>
            </a:r>
            <a:endParaRPr lang="es-ES" sz="3600" b="1" cap="none" spc="0" dirty="0">
              <a:ln w="17780" cmpd="sng">
                <a:solidFill>
                  <a:srgbClr val="FFFFFF"/>
                </a:solidFill>
                <a:prstDash val="solid"/>
                <a:miter lim="800000"/>
              </a:ln>
              <a:effectLst>
                <a:outerShdw blurRad="50800" algn="tl" rotWithShape="0">
                  <a:srgbClr val="000000"/>
                </a:outerShdw>
              </a:effectLst>
            </a:endParaRPr>
          </a:p>
        </p:txBody>
      </p:sp>
      <p:pic>
        <p:nvPicPr>
          <p:cNvPr id="7" name="6 Imagen" descr="http://www.cifp-mantenimiento.es/e-learning/contenidos/9/Maquinas%20electricas_archivos/image006.jpg"/>
          <p:cNvPicPr/>
          <p:nvPr/>
        </p:nvPicPr>
        <p:blipFill>
          <a:blip r:embed="rId4" cstate="print"/>
          <a:srcRect/>
          <a:stretch>
            <a:fillRect/>
          </a:stretch>
        </p:blipFill>
        <p:spPr bwMode="auto">
          <a:xfrm>
            <a:off x="755576" y="4653136"/>
            <a:ext cx="7632848" cy="1971675"/>
          </a:xfrm>
          <a:prstGeom prst="rect">
            <a:avLst/>
          </a:prstGeom>
          <a:noFill/>
          <a:ln w="9525">
            <a:noFill/>
            <a:miter lim="800000"/>
            <a:headEnd/>
            <a:tailEnd/>
          </a:ln>
        </p:spPr>
      </p:pic>
      <p:sp>
        <p:nvSpPr>
          <p:cNvPr id="8" name="Rectangle 1"/>
          <p:cNvSpPr>
            <a:spLocks noChangeArrowheads="1"/>
          </p:cNvSpPr>
          <p:nvPr/>
        </p:nvSpPr>
        <p:spPr bwMode="auto">
          <a:xfrm>
            <a:off x="3131840" y="4077072"/>
            <a:ext cx="2422458"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sz="1400" b="0" i="0" u="none" strike="noStrike" cap="none" normalizeH="0" baseline="0" dirty="0" smtClean="0">
                <a:ln>
                  <a:noFill/>
                </a:ln>
                <a:effectLst/>
                <a:latin typeface="Times New Roman" pitchFamily="18" charset="0"/>
                <a:ea typeface="Times New Roman" pitchFamily="18" charset="0"/>
                <a:cs typeface="Times New Roman" pitchFamily="18" charset="0"/>
              </a:rPr>
              <a:t>        </a:t>
            </a:r>
            <a:endParaRPr kumimoji="0" lang="es-ES" sz="1400" b="0" i="0" u="none" strike="noStrike" cap="none" normalizeH="0" baseline="0" dirty="0" smtClean="0">
              <a:ln>
                <a:noFill/>
              </a:ln>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s-ES" sz="1400" b="1" dirty="0" smtClean="0">
                <a:latin typeface="Times New Roman" pitchFamily="18" charset="0"/>
                <a:ea typeface="Times New Roman" pitchFamily="18" charset="0"/>
                <a:cs typeface="Times New Roman" pitchFamily="18" charset="0"/>
              </a:rPr>
              <a:t>SE CARACTERIZAN CON:</a:t>
            </a:r>
            <a:endParaRPr kumimoji="0" lang="es-ES" sz="1400" b="1" i="0" u="none" strike="noStrike" cap="none" normalizeH="0" baseline="0" dirty="0" smtClean="0">
              <a:ln>
                <a:noFill/>
              </a:ln>
              <a:effectLst/>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5601"/>
                                        </p:tgtEl>
                                        <p:attrNameLst>
                                          <p:attrName>style.visibility</p:attrName>
                                        </p:attrNameLst>
                                      </p:cBhvr>
                                      <p:to>
                                        <p:strVal val="visible"/>
                                      </p:to>
                                    </p:set>
                                    <p:anim calcmode="lin" valueType="num">
                                      <p:cBhvr additive="base">
                                        <p:cTn id="13" dur="500" fill="hold"/>
                                        <p:tgtEl>
                                          <p:spTgt spid="25601"/>
                                        </p:tgtEl>
                                        <p:attrNameLst>
                                          <p:attrName>ppt_x</p:attrName>
                                        </p:attrNameLst>
                                      </p:cBhvr>
                                      <p:tavLst>
                                        <p:tav tm="0">
                                          <p:val>
                                            <p:strVal val="#ppt_x"/>
                                          </p:val>
                                        </p:tav>
                                        <p:tav tm="100000">
                                          <p:val>
                                            <p:strVal val="#ppt_x"/>
                                          </p:val>
                                        </p:tav>
                                      </p:tavLst>
                                    </p:anim>
                                    <p:anim calcmode="lin" valueType="num">
                                      <p:cBhvr additive="base">
                                        <p:cTn id="14" dur="500" fill="hold"/>
                                        <p:tgtEl>
                                          <p:spTgt spid="2560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slide(fromBottom)">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slide(fromBottom)">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slide(fromBottom)">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1" grpId="0"/>
      <p:bldP spid="6"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36775" y="0"/>
            <a:ext cx="9107225" cy="6858000"/>
          </a:xfrm>
          <a:prstGeom prst="rect">
            <a:avLst/>
          </a:prstGeom>
          <a:noFill/>
          <a:ln>
            <a:solidFill>
              <a:schemeClr val="tx1"/>
            </a:solidFill>
          </a:ln>
        </p:spPr>
      </p:pic>
      <p:sp>
        <p:nvSpPr>
          <p:cNvPr id="5" name="4 Rectángulo"/>
          <p:cNvSpPr/>
          <p:nvPr/>
        </p:nvSpPr>
        <p:spPr>
          <a:xfrm>
            <a:off x="1835696" y="980728"/>
            <a:ext cx="7034105" cy="923330"/>
          </a:xfrm>
          <a:prstGeom prst="rect">
            <a:avLst/>
          </a:prstGeom>
          <a:noFill/>
        </p:spPr>
        <p:txBody>
          <a:bodyPr wrap="square" lIns="91440" tIns="45720" rIns="91440" bIns="45720">
            <a:spAutoFit/>
          </a:bodyPr>
          <a:lstStyle/>
          <a:p>
            <a:pPr algn="ctr"/>
            <a:r>
              <a:rPr lang="es-ES" sz="5400" b="1" dirty="0" smtClean="0">
                <a:ln w="17780" cmpd="sng">
                  <a:solidFill>
                    <a:srgbClr val="FFFFFF"/>
                  </a:solidFill>
                  <a:prstDash val="solid"/>
                  <a:miter lim="800000"/>
                </a:ln>
                <a:effectLst>
                  <a:outerShdw blurRad="50800" algn="tl" rotWithShape="0">
                    <a:srgbClr val="000000"/>
                  </a:outerShdw>
                </a:effectLst>
              </a:rPr>
              <a:t>GENERADORES</a:t>
            </a:r>
            <a:endParaRPr lang="es-ES" sz="5400" b="1" cap="none" spc="0" dirty="0">
              <a:ln w="17780" cmpd="sng">
                <a:solidFill>
                  <a:srgbClr val="FFFFFF"/>
                </a:solidFill>
                <a:prstDash val="solid"/>
                <a:miter lim="800000"/>
              </a:ln>
              <a:effectLst>
                <a:outerShdw blurRad="50800" algn="tl" rotWithShape="0">
                  <a:srgbClr val="000000"/>
                </a:outerShdw>
              </a:effectLst>
            </a:endParaRPr>
          </a:p>
        </p:txBody>
      </p:sp>
      <p:pic>
        <p:nvPicPr>
          <p:cNvPr id="6" name="5 Imagen" descr="http://www.cifp-mantenimiento.es/e-learning/contenidos/9/Maquinas%20electricas_archivos/image012.jpg"/>
          <p:cNvPicPr/>
          <p:nvPr/>
        </p:nvPicPr>
        <p:blipFill>
          <a:blip r:embed="rId3" cstate="print"/>
          <a:srcRect/>
          <a:stretch>
            <a:fillRect/>
          </a:stretch>
        </p:blipFill>
        <p:spPr bwMode="auto">
          <a:xfrm>
            <a:off x="467544" y="3717032"/>
            <a:ext cx="4352925" cy="2533650"/>
          </a:xfrm>
          <a:prstGeom prst="rect">
            <a:avLst/>
          </a:prstGeom>
          <a:noFill/>
          <a:ln w="9525">
            <a:noFill/>
            <a:miter lim="800000"/>
            <a:headEnd/>
            <a:tailEnd/>
          </a:ln>
        </p:spPr>
      </p:pic>
      <p:sp>
        <p:nvSpPr>
          <p:cNvPr id="7" name="6 Rectángulo"/>
          <p:cNvSpPr/>
          <p:nvPr/>
        </p:nvSpPr>
        <p:spPr>
          <a:xfrm>
            <a:off x="323528" y="2276872"/>
            <a:ext cx="8208912" cy="738664"/>
          </a:xfrm>
          <a:prstGeom prst="rect">
            <a:avLst/>
          </a:prstGeom>
        </p:spPr>
        <p:txBody>
          <a:bodyPr wrap="square">
            <a:spAutoFit/>
          </a:bodyPr>
          <a:lstStyle/>
          <a:p>
            <a:pPr algn="just"/>
            <a:r>
              <a:rPr lang="es-ES" sz="1400" b="1" dirty="0" smtClean="0">
                <a:latin typeface="Times New Roman" pitchFamily="18" charset="0"/>
                <a:cs typeface="Times New Roman" pitchFamily="18" charset="0"/>
              </a:rPr>
              <a:t>Es todo dispositivo capaz de mantener una diferencia de potencial eléctrico entre dos de sus puntos, llamados polos, terminales o bornes. Los generadores eléctricos son máquinas destinadas a transformar la energía mecánica en eléctrica</a:t>
            </a:r>
            <a:endParaRPr lang="es-ES" sz="1400" b="1" dirty="0">
              <a:latin typeface="Times New Roman" pitchFamily="18" charset="0"/>
              <a:cs typeface="Times New Roman" pitchFamily="18" charset="0"/>
            </a:endParaRPr>
          </a:p>
        </p:txBody>
      </p:sp>
      <p:sp>
        <p:nvSpPr>
          <p:cNvPr id="8" name="7 Rectángulo"/>
          <p:cNvSpPr/>
          <p:nvPr/>
        </p:nvSpPr>
        <p:spPr>
          <a:xfrm>
            <a:off x="3059832" y="3068960"/>
            <a:ext cx="2448272" cy="369332"/>
          </a:xfrm>
          <a:prstGeom prst="rect">
            <a:avLst/>
          </a:prstGeom>
        </p:spPr>
        <p:txBody>
          <a:bodyPr wrap="square">
            <a:spAutoFit/>
          </a:bodyPr>
          <a:lstStyle/>
          <a:p>
            <a:r>
              <a:rPr lang="es-ES" b="1" dirty="0" smtClean="0">
                <a:latin typeface="Times New Roman" pitchFamily="18" charset="0"/>
                <a:cs typeface="Times New Roman" pitchFamily="18" charset="0"/>
              </a:rPr>
              <a:t>CLASIFICACIÓN</a:t>
            </a:r>
            <a:endParaRPr lang="es-ES" dirty="0"/>
          </a:p>
        </p:txBody>
      </p:sp>
      <p:pic>
        <p:nvPicPr>
          <p:cNvPr id="24578" name="Picture 2" descr="http://upload.wikimedia.org/wikipedia/commons/thumb/0/0a/Telluride_Power_Company.JPG/280px-Telluride_Power_Company.JPG"/>
          <p:cNvPicPr>
            <a:picLocks noChangeAspect="1" noChangeArrowheads="1"/>
          </p:cNvPicPr>
          <p:nvPr/>
        </p:nvPicPr>
        <p:blipFill>
          <a:blip r:embed="rId4" cstate="print"/>
          <a:srcRect/>
          <a:stretch>
            <a:fillRect/>
          </a:stretch>
        </p:blipFill>
        <p:spPr bwMode="auto">
          <a:xfrm>
            <a:off x="251520" y="332656"/>
            <a:ext cx="2667000" cy="1828800"/>
          </a:xfrm>
          <a:prstGeom prst="rect">
            <a:avLst/>
          </a:prstGeom>
          <a:noFill/>
        </p:spPr>
      </p:pic>
      <p:sp>
        <p:nvSpPr>
          <p:cNvPr id="24579" name="Rectangle 3"/>
          <p:cNvSpPr>
            <a:spLocks noChangeArrowheads="1"/>
          </p:cNvSpPr>
          <p:nvPr/>
        </p:nvSpPr>
        <p:spPr bwMode="auto">
          <a:xfrm>
            <a:off x="4932040" y="3777426"/>
            <a:ext cx="4032448"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457200" algn="l"/>
              </a:tabLst>
            </a:pPr>
            <a:r>
              <a:rPr lang="es-ES" sz="1400" b="1" dirty="0" smtClean="0">
                <a:solidFill>
                  <a:srgbClr val="000000"/>
                </a:solidFill>
                <a:latin typeface="Times New Roman" pitchFamily="18" charset="0"/>
                <a:ea typeface="Times New Roman" pitchFamily="18" charset="0"/>
                <a:cs typeface="Times New Roman" pitchFamily="18" charset="0"/>
              </a:rPr>
              <a:t>S</a:t>
            </a:r>
            <a:r>
              <a:rPr kumimoji="0" lang="es-ES"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e clasifican en dos tipos fundamentales:</a:t>
            </a:r>
            <a:endParaRPr kumimoji="0" lang="es-ES"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s-ES"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Primarios: </a:t>
            </a:r>
            <a:r>
              <a:rPr kumimoji="0" lang="es-ES"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Convierten en </a:t>
            </a:r>
            <a:r>
              <a:rPr kumimoji="0" lang="es-ES" sz="1400" b="0" i="0" u="none" strike="noStrike" cap="none" normalizeH="0" baseline="0" dirty="0" smtClean="0">
                <a:ln>
                  <a:noFill/>
                </a:ln>
                <a:effectLst/>
                <a:latin typeface="Times New Roman" pitchFamily="18" charset="0"/>
                <a:ea typeface="Times New Roman" pitchFamily="18" charset="0"/>
                <a:cs typeface="Times New Roman" pitchFamily="18" charset="0"/>
              </a:rPr>
              <a:t>energía eléctrica</a:t>
            </a:r>
            <a:r>
              <a:rPr lang="es-ES" sz="1400" dirty="0" smtClean="0">
                <a:latin typeface="Times New Roman" pitchFamily="18" charset="0"/>
                <a:ea typeface="Times New Roman" pitchFamily="18" charset="0"/>
                <a:cs typeface="Times New Roman" pitchFamily="18" charset="0"/>
              </a:rPr>
              <a:t> </a:t>
            </a:r>
            <a:r>
              <a:rPr kumimoji="0" lang="es-ES"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la energía de otra naturaleza que reciben o de la que disponen inicialmente, como alternadores, dinamos, etc.</a:t>
            </a:r>
            <a:endParaRPr kumimoji="0" lang="es-ES"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s-ES"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Secundarios: </a:t>
            </a:r>
            <a:r>
              <a:rPr kumimoji="0" lang="es-ES"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Entregan una parte de la energía eléctrica que han recibido previamente, es decir, en primer lugar reciben energía de una corriente eléctrica y la almacenan en forma de alguna clase de energía. Posteriormente, transforman nuevamente la energía almacenada en energía eléctrica,</a:t>
            </a:r>
            <a:r>
              <a:rPr kumimoji="0" lang="es-ES" sz="1400" b="0" i="0" u="none" strike="noStrike" cap="none" normalizeH="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s-ES"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ejemplo: las pilas o baterías recargables.</a:t>
            </a:r>
            <a:endParaRPr kumimoji="0" lang="es-ES"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24578"/>
                                        </p:tgtEl>
                                        <p:attrNameLst>
                                          <p:attrName>style.visibility</p:attrName>
                                        </p:attrNameLst>
                                      </p:cBhvr>
                                      <p:to>
                                        <p:strVal val="visible"/>
                                      </p:to>
                                    </p:set>
                                    <p:anim calcmode="lin" valueType="num">
                                      <p:cBhvr additive="base">
                                        <p:cTn id="13" dur="1000" fill="hold"/>
                                        <p:tgtEl>
                                          <p:spTgt spid="24578"/>
                                        </p:tgtEl>
                                        <p:attrNameLst>
                                          <p:attrName>ppt_x</p:attrName>
                                        </p:attrNameLst>
                                      </p:cBhvr>
                                      <p:tavLst>
                                        <p:tav tm="0">
                                          <p:val>
                                            <p:strVal val="#ppt_x"/>
                                          </p:val>
                                        </p:tav>
                                        <p:tav tm="100000">
                                          <p:val>
                                            <p:strVal val="#ppt_x"/>
                                          </p:val>
                                        </p:tav>
                                      </p:tavLst>
                                    </p:anim>
                                    <p:anim calcmode="lin" valueType="num">
                                      <p:cBhvr additive="base">
                                        <p:cTn id="14" dur="1000" fill="hold"/>
                                        <p:tgtEl>
                                          <p:spTgt spid="2457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0" fill="hold" grpId="0" nodeType="clickEffect">
                                  <p:stCondLst>
                                    <p:cond delay="0"/>
                                  </p:stCondLst>
                                  <p:childTnLst>
                                    <p:set>
                                      <p:cBhvr>
                                        <p:cTn id="37" dur="1" fill="hold">
                                          <p:stCondLst>
                                            <p:cond delay="0"/>
                                          </p:stCondLst>
                                        </p:cTn>
                                        <p:tgtEl>
                                          <p:spTgt spid="24579"/>
                                        </p:tgtEl>
                                        <p:attrNameLst>
                                          <p:attrName>style.visibility</p:attrName>
                                        </p:attrNameLst>
                                      </p:cBhvr>
                                      <p:to>
                                        <p:strVal val="visible"/>
                                      </p:to>
                                    </p:set>
                                    <p:anim calcmode="lin" valueType="num">
                                      <p:cBhvr>
                                        <p:cTn id="38" dur="500" fill="hold"/>
                                        <p:tgtEl>
                                          <p:spTgt spid="24579"/>
                                        </p:tgtEl>
                                        <p:attrNameLst>
                                          <p:attrName>ppt_w</p:attrName>
                                        </p:attrNameLst>
                                      </p:cBhvr>
                                      <p:tavLst>
                                        <p:tav tm="0">
                                          <p:val>
                                            <p:fltVal val="0"/>
                                          </p:val>
                                        </p:tav>
                                        <p:tav tm="100000">
                                          <p:val>
                                            <p:strVal val="#ppt_w"/>
                                          </p:val>
                                        </p:tav>
                                      </p:tavLst>
                                    </p:anim>
                                    <p:anim calcmode="lin" valueType="num">
                                      <p:cBhvr>
                                        <p:cTn id="39" dur="500" fill="hold"/>
                                        <p:tgtEl>
                                          <p:spTgt spid="24579"/>
                                        </p:tgtEl>
                                        <p:attrNameLst>
                                          <p:attrName>ppt_h</p:attrName>
                                        </p:attrNameLst>
                                      </p:cBhvr>
                                      <p:tavLst>
                                        <p:tav tm="0">
                                          <p:val>
                                            <p:fltVal val="0"/>
                                          </p:val>
                                        </p:tav>
                                        <p:tav tm="100000">
                                          <p:val>
                                            <p:strVal val="#ppt_h"/>
                                          </p:val>
                                        </p:tav>
                                      </p:tavLst>
                                    </p:anim>
                                    <p:animEffect transition="in" filter="fade">
                                      <p:cBhvr>
                                        <p:cTn id="40" dur="500"/>
                                        <p:tgtEl>
                                          <p:spTgt spid="245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2457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36775" y="0"/>
            <a:ext cx="9107225" cy="6858000"/>
          </a:xfrm>
          <a:prstGeom prst="rect">
            <a:avLst/>
          </a:prstGeom>
          <a:noFill/>
          <a:ln>
            <a:solidFill>
              <a:schemeClr val="tx1"/>
            </a:solidFill>
          </a:ln>
        </p:spPr>
      </p:pic>
      <p:sp>
        <p:nvSpPr>
          <p:cNvPr id="12" name="Rectangle 2"/>
          <p:cNvSpPr>
            <a:spLocks noChangeArrowheads="1"/>
          </p:cNvSpPr>
          <p:nvPr/>
        </p:nvSpPr>
        <p:spPr bwMode="auto">
          <a:xfrm>
            <a:off x="539552" y="692696"/>
            <a:ext cx="7596336" cy="2067192"/>
          </a:xfrm>
          <a:prstGeom prst="rect">
            <a:avLst/>
          </a:prstGeom>
          <a:noFill/>
          <a:ln w="9525">
            <a:noFill/>
            <a:miter lim="800000"/>
            <a:headEnd/>
            <a:tailEnd/>
          </a:ln>
          <a:effectLst/>
        </p:spPr>
        <p:txBody>
          <a:bodyPr vert="horz" wrap="square" lIns="47610" tIns="63480" rIns="47610" bIns="6348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effectLst/>
                <a:latin typeface="Times New Roman" pitchFamily="18" charset="0"/>
                <a:ea typeface="Times New Roman" pitchFamily="18" charset="0"/>
                <a:cs typeface="Times New Roman" pitchFamily="18" charset="0"/>
              </a:rPr>
              <a:t>GENERADOR  AC</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 sz="1400" b="1" i="0" u="none" strike="noStrike" cap="none" normalizeH="0" baseline="0" dirty="0" smtClean="0">
              <a:ln>
                <a:noFill/>
              </a:ln>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1400" b="0" i="0" u="none" strike="noStrike" cap="none" normalizeH="0" baseline="0" dirty="0" smtClean="0">
                <a:ln>
                  <a:noFill/>
                </a:ln>
                <a:effectLst/>
                <a:latin typeface="Times New Roman" pitchFamily="18" charset="0"/>
                <a:ea typeface="Times New Roman" pitchFamily="18" charset="0"/>
                <a:cs typeface="Times New Roman" pitchFamily="18" charset="0"/>
              </a:rPr>
              <a:t>Si se toma un motor</a:t>
            </a:r>
            <a:r>
              <a:rPr kumimoji="0" lang="es-ES" sz="1400" b="0" i="0" u="none" strike="noStrike" cap="none" normalizeH="0" dirty="0" smtClean="0">
                <a:ln>
                  <a:noFill/>
                </a:ln>
                <a:effectLst/>
                <a:latin typeface="Times New Roman" pitchFamily="18" charset="0"/>
                <a:ea typeface="Times New Roman" pitchFamily="18" charset="0"/>
                <a:cs typeface="Times New Roman" pitchFamily="18" charset="0"/>
              </a:rPr>
              <a:t> ac</a:t>
            </a:r>
            <a:r>
              <a:rPr kumimoji="0" lang="es-ES" sz="1400" b="0" i="0" u="none" strike="noStrike" cap="none" normalizeH="0" baseline="0" dirty="0" smtClean="0">
                <a:ln>
                  <a:noFill/>
                </a:ln>
                <a:effectLst/>
                <a:latin typeface="Times New Roman" pitchFamily="18" charset="0"/>
                <a:ea typeface="Times New Roman" pitchFamily="18" charset="0"/>
                <a:cs typeface="Times New Roman" pitchFamily="18" charset="0"/>
              </a:rPr>
              <a:t> y se hace girar mecánicamente su eje, este motor se comportará como un </a:t>
            </a:r>
            <a:r>
              <a:rPr kumimoji="0" lang="es-ES" sz="1400" i="0" u="none" strike="noStrike" cap="none" normalizeH="0" baseline="0" dirty="0" smtClean="0">
                <a:ln>
                  <a:noFill/>
                </a:ln>
                <a:effectLst/>
                <a:latin typeface="Times New Roman" pitchFamily="18" charset="0"/>
                <a:ea typeface="Times New Roman" pitchFamily="18" charset="0"/>
                <a:cs typeface="Times New Roman" pitchFamily="18" charset="0"/>
              </a:rPr>
              <a:t>generador AC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1400" b="0" i="0" u="none" strike="noStrike" cap="none" normalizeH="0" baseline="0" dirty="0" smtClean="0">
                <a:ln>
                  <a:noFill/>
                </a:ln>
                <a:effectLst/>
                <a:latin typeface="Times New Roman" pitchFamily="18" charset="0"/>
                <a:ea typeface="Times New Roman" pitchFamily="18" charset="0"/>
                <a:cs typeface="Times New Roman" pitchFamily="18" charset="0"/>
              </a:rPr>
              <a:t>Su funcionamiento</a:t>
            </a:r>
            <a:r>
              <a:rPr kumimoji="0" lang="es-ES" sz="1400" b="0" i="0" u="none" strike="noStrike" cap="none" normalizeH="0" dirty="0" smtClean="0">
                <a:ln>
                  <a:noFill/>
                </a:ln>
                <a:effectLst/>
                <a:latin typeface="Times New Roman" pitchFamily="18" charset="0"/>
                <a:ea typeface="Times New Roman" pitchFamily="18" charset="0"/>
                <a:cs typeface="Times New Roman" pitchFamily="18" charset="0"/>
              </a:rPr>
              <a:t> se basa </a:t>
            </a:r>
            <a:r>
              <a:rPr kumimoji="0" lang="es-ES" sz="1400" b="0" i="0" u="none" strike="noStrike" cap="none" normalizeH="0" baseline="0" dirty="0" smtClean="0">
                <a:ln>
                  <a:noFill/>
                </a:ln>
                <a:effectLst/>
                <a:latin typeface="Times New Roman" pitchFamily="18" charset="0"/>
                <a:ea typeface="Times New Roman" pitchFamily="18" charset="0"/>
                <a:cs typeface="Times New Roman" pitchFamily="18" charset="0"/>
              </a:rPr>
              <a:t>en:</a:t>
            </a: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Ø"/>
              <a:tabLst/>
            </a:pPr>
            <a:r>
              <a:rPr kumimoji="0" lang="es-ES" sz="1400" b="0" i="0" u="none" strike="noStrike" cap="none" normalizeH="0" baseline="0" dirty="0" smtClean="0">
                <a:ln>
                  <a:noFill/>
                </a:ln>
                <a:effectLst/>
                <a:latin typeface="Times New Roman" pitchFamily="18" charset="0"/>
                <a:ea typeface="Times New Roman" pitchFamily="18" charset="0"/>
                <a:cs typeface="Times New Roman" pitchFamily="18" charset="0"/>
              </a:rPr>
              <a:t>Cuando se coloca una bobina en un campo magnético variable se genera en la bobina una tensión que hace que por esta circule una corriente</a:t>
            </a: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Ø"/>
              <a:tabLst/>
            </a:pPr>
            <a:r>
              <a:rPr kumimoji="0" lang="es-ES" sz="1400" b="0" i="0" u="none" strike="noStrike" cap="none" normalizeH="0" baseline="0" dirty="0" smtClean="0">
                <a:ln>
                  <a:noFill/>
                </a:ln>
                <a:effectLst/>
                <a:latin typeface="Times New Roman" pitchFamily="18" charset="0"/>
                <a:ea typeface="Times New Roman" pitchFamily="18" charset="0"/>
                <a:cs typeface="Times New Roman" pitchFamily="18" charset="0"/>
              </a:rPr>
              <a:t>Cuando el campo magnético aumenta, su</a:t>
            </a:r>
            <a:r>
              <a:rPr kumimoji="0" lang="es-ES" sz="1400" b="1"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es-ES" sz="1400" i="0" u="none" strike="noStrike" cap="none" normalizeH="0" baseline="0" dirty="0" smtClean="0">
                <a:ln>
                  <a:noFill/>
                </a:ln>
                <a:effectLst/>
                <a:latin typeface="Times New Roman" pitchFamily="18" charset="0"/>
                <a:ea typeface="Times New Roman" pitchFamily="18" charset="0"/>
                <a:cs typeface="Times New Roman" pitchFamily="18" charset="0"/>
              </a:rPr>
              <a:t>velocidad</a:t>
            </a:r>
            <a:r>
              <a:rPr kumimoji="0" lang="es-ES" sz="1400" b="0" i="0" u="none" strike="noStrike" cap="none" normalizeH="0" baseline="0" dirty="0" smtClean="0">
                <a:ln>
                  <a:noFill/>
                </a:ln>
                <a:effectLst/>
                <a:latin typeface="Times New Roman" pitchFamily="18" charset="0"/>
                <a:ea typeface="Times New Roman" pitchFamily="18" charset="0"/>
                <a:cs typeface="Times New Roman" pitchFamily="18" charset="0"/>
              </a:rPr>
              <a:t> de variación aumenta la</a:t>
            </a:r>
            <a:r>
              <a:rPr kumimoji="0" lang="es-ES" sz="1400" b="0" i="0" u="none" strike="noStrike" cap="none" normalizeH="0" dirty="0" smtClean="0">
                <a:ln>
                  <a:noFill/>
                </a:ln>
                <a:effectLst/>
                <a:latin typeface="Times New Roman" pitchFamily="18" charset="0"/>
                <a:ea typeface="Times New Roman" pitchFamily="18" charset="0"/>
                <a:cs typeface="Times New Roman" pitchFamily="18" charset="0"/>
              </a:rPr>
              <a:t> </a:t>
            </a:r>
            <a:r>
              <a:rPr kumimoji="0" lang="es-ES" sz="1400" i="0" u="none" strike="noStrike" cap="none" normalizeH="0" baseline="0" dirty="0" smtClean="0">
                <a:ln>
                  <a:noFill/>
                </a:ln>
                <a:effectLst/>
                <a:latin typeface="Times New Roman" pitchFamily="18" charset="0"/>
                <a:ea typeface="Times New Roman" pitchFamily="18" charset="0"/>
                <a:cs typeface="Times New Roman" pitchFamily="18" charset="0"/>
              </a:rPr>
              <a:t>frecuencia </a:t>
            </a:r>
            <a:r>
              <a:rPr kumimoji="0" lang="es-ES" sz="1400" b="0" i="0" u="none" strike="noStrike" cap="none" normalizeH="0" baseline="0" dirty="0" smtClean="0">
                <a:ln>
                  <a:noFill/>
                </a:ln>
                <a:effectLst/>
                <a:latin typeface="Times New Roman" pitchFamily="18" charset="0"/>
                <a:ea typeface="Times New Roman" pitchFamily="18" charset="0"/>
                <a:cs typeface="Times New Roman" pitchFamily="18" charset="0"/>
              </a:rPr>
              <a:t>y la tensión de la señal que se genera.</a:t>
            </a:r>
            <a:endParaRPr kumimoji="0" lang="es-ES" sz="1400" b="0" i="0" u="none" strike="noStrike" cap="none" normalizeH="0" baseline="0" dirty="0" smtClean="0">
              <a:ln>
                <a:noFill/>
              </a:ln>
              <a:effectLst/>
              <a:latin typeface="Times New Roman" pitchFamily="18" charset="0"/>
              <a:cs typeface="Times New Roman" pitchFamily="18" charset="0"/>
            </a:endParaRPr>
          </a:p>
        </p:txBody>
      </p:sp>
      <p:pic>
        <p:nvPicPr>
          <p:cNvPr id="14" name="13 Imagen" descr="http://t3.gstatic.com/images?q=tbn:ANd9GcTMBV1lwvyYMMMfAONkmaMeap5Bi89BCGZ2w9hyngOIi-fvZ_dwEQ"/>
          <p:cNvPicPr/>
          <p:nvPr/>
        </p:nvPicPr>
        <p:blipFill>
          <a:blip r:embed="rId3" cstate="print"/>
          <a:srcRect/>
          <a:stretch>
            <a:fillRect/>
          </a:stretch>
        </p:blipFill>
        <p:spPr bwMode="auto">
          <a:xfrm>
            <a:off x="1403648" y="3212976"/>
            <a:ext cx="6336704" cy="266429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down)">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7" presetClass="entr" presetSubtype="4" fill="hold" nodeType="clickEffect">
                                  <p:stCondLst>
                                    <p:cond delay="0"/>
                                  </p:stCondLst>
                                  <p:childTnLst>
                                    <p:set>
                                      <p:cBhvr>
                                        <p:cTn id="11" dur="1" fill="hold">
                                          <p:stCondLst>
                                            <p:cond delay="0"/>
                                          </p:stCondLst>
                                        </p:cTn>
                                        <p:tgtEl>
                                          <p:spTgt spid="12">
                                            <p:txEl>
                                              <p:pRg st="2" end="2"/>
                                            </p:txEl>
                                          </p:spTgt>
                                        </p:tgtEl>
                                        <p:attrNameLst>
                                          <p:attrName>style.visibility</p:attrName>
                                        </p:attrNameLst>
                                      </p:cBhvr>
                                      <p:to>
                                        <p:strVal val="visible"/>
                                      </p:to>
                                    </p:set>
                                    <p:anim calcmode="lin" valueType="num">
                                      <p:cBhvr additive="base">
                                        <p:cTn id="12"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2">
                                            <p:txEl>
                                              <p:pRg st="2" end="2"/>
                                            </p:txEl>
                                          </p:spTgt>
                                        </p:tgtEl>
                                        <p:attrNameLst>
                                          <p:attrName>ppt_y</p:attrName>
                                        </p:attrNameLst>
                                      </p:cBhvr>
                                      <p:tavLst>
                                        <p:tav tm="0">
                                          <p:val>
                                            <p:strVal val="1+#ppt_h/2"/>
                                          </p:val>
                                        </p:tav>
                                        <p:tav tm="100000">
                                          <p:val>
                                            <p:strVal val="#ppt_y"/>
                                          </p:val>
                                        </p:tav>
                                      </p:tavLst>
                                    </p:anim>
                                  </p:childTnLst>
                                </p:cTn>
                              </p:par>
                              <p:par>
                                <p:cTn id="14" presetID="7" presetClass="entr" presetSubtype="4" fill="hold" nodeType="withEffect">
                                  <p:stCondLst>
                                    <p:cond delay="0"/>
                                  </p:stCondLst>
                                  <p:childTnLst>
                                    <p:set>
                                      <p:cBhvr>
                                        <p:cTn id="15" dur="1" fill="hold">
                                          <p:stCondLst>
                                            <p:cond delay="0"/>
                                          </p:stCondLst>
                                        </p:cTn>
                                        <p:tgtEl>
                                          <p:spTgt spid="12">
                                            <p:txEl>
                                              <p:pRg st="3" end="3"/>
                                            </p:txEl>
                                          </p:spTgt>
                                        </p:tgtEl>
                                        <p:attrNameLst>
                                          <p:attrName>style.visibility</p:attrName>
                                        </p:attrNameLst>
                                      </p:cBhvr>
                                      <p:to>
                                        <p:strVal val="visible"/>
                                      </p:to>
                                    </p:set>
                                    <p:anim calcmode="lin" valueType="num">
                                      <p:cBhvr additive="base">
                                        <p:cTn id="16"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12">
                                            <p:txEl>
                                              <p:pRg st="3" end="3"/>
                                            </p:txEl>
                                          </p:spTgt>
                                        </p:tgtEl>
                                        <p:attrNameLst>
                                          <p:attrName>ppt_y</p:attrName>
                                        </p:attrNameLst>
                                      </p:cBhvr>
                                      <p:tavLst>
                                        <p:tav tm="0">
                                          <p:val>
                                            <p:strVal val="1+#ppt_h/2"/>
                                          </p:val>
                                        </p:tav>
                                        <p:tav tm="100000">
                                          <p:val>
                                            <p:strVal val="#ppt_y"/>
                                          </p:val>
                                        </p:tav>
                                      </p:tavLst>
                                    </p:anim>
                                  </p:childTnLst>
                                </p:cTn>
                              </p:par>
                              <p:par>
                                <p:cTn id="18" presetID="7" presetClass="entr" presetSubtype="4" fill="hold" nodeType="withEffect">
                                  <p:stCondLst>
                                    <p:cond delay="0"/>
                                  </p:stCondLst>
                                  <p:childTnLst>
                                    <p:set>
                                      <p:cBhvr>
                                        <p:cTn id="19" dur="1" fill="hold">
                                          <p:stCondLst>
                                            <p:cond delay="0"/>
                                          </p:stCondLst>
                                        </p:cTn>
                                        <p:tgtEl>
                                          <p:spTgt spid="12">
                                            <p:txEl>
                                              <p:pRg st="4" end="4"/>
                                            </p:txEl>
                                          </p:spTgt>
                                        </p:tgtEl>
                                        <p:attrNameLst>
                                          <p:attrName>style.visibility</p:attrName>
                                        </p:attrNameLst>
                                      </p:cBhvr>
                                      <p:to>
                                        <p:strVal val="visible"/>
                                      </p:to>
                                    </p:set>
                                    <p:anim calcmode="lin" valueType="num">
                                      <p:cBhvr additive="base">
                                        <p:cTn id="20"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2">
                                            <p:txEl>
                                              <p:pRg st="4" end="4"/>
                                            </p:txEl>
                                          </p:spTgt>
                                        </p:tgtEl>
                                        <p:attrNameLst>
                                          <p:attrName>ppt_y</p:attrName>
                                        </p:attrNameLst>
                                      </p:cBhvr>
                                      <p:tavLst>
                                        <p:tav tm="0">
                                          <p:val>
                                            <p:strVal val="1+#ppt_h/2"/>
                                          </p:val>
                                        </p:tav>
                                        <p:tav tm="100000">
                                          <p:val>
                                            <p:strVal val="#ppt_y"/>
                                          </p:val>
                                        </p:tav>
                                      </p:tavLst>
                                    </p:anim>
                                  </p:childTnLst>
                                </p:cTn>
                              </p:par>
                              <p:par>
                                <p:cTn id="22" presetID="7" presetClass="entr" presetSubtype="4" fill="hold" nodeType="withEffect">
                                  <p:stCondLst>
                                    <p:cond delay="0"/>
                                  </p:stCondLst>
                                  <p:childTnLst>
                                    <p:set>
                                      <p:cBhvr>
                                        <p:cTn id="23" dur="1" fill="hold">
                                          <p:stCondLst>
                                            <p:cond delay="0"/>
                                          </p:stCondLst>
                                        </p:cTn>
                                        <p:tgtEl>
                                          <p:spTgt spid="12">
                                            <p:txEl>
                                              <p:pRg st="5" end="5"/>
                                            </p:txEl>
                                          </p:spTgt>
                                        </p:tgtEl>
                                        <p:attrNameLst>
                                          <p:attrName>style.visibility</p:attrName>
                                        </p:attrNameLst>
                                      </p:cBhvr>
                                      <p:to>
                                        <p:strVal val="visible"/>
                                      </p:to>
                                    </p:set>
                                    <p:anim calcmode="lin" valueType="num">
                                      <p:cBhvr additive="base">
                                        <p:cTn id="24"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53" presetClass="entr" presetSubtype="0" fill="hold" nodeType="click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sp>
        <p:nvSpPr>
          <p:cNvPr id="3" name="Rectangle 6"/>
          <p:cNvSpPr>
            <a:spLocks noChangeArrowheads="1"/>
          </p:cNvSpPr>
          <p:nvPr/>
        </p:nvSpPr>
        <p:spPr bwMode="auto">
          <a:xfrm>
            <a:off x="179512" y="405244"/>
            <a:ext cx="8784976" cy="1400923"/>
          </a:xfrm>
          <a:prstGeom prst="rect">
            <a:avLst/>
          </a:prstGeom>
          <a:noFill/>
          <a:ln w="9525">
            <a:noFill/>
            <a:miter lim="800000"/>
            <a:headEnd/>
            <a:tailEnd/>
          </a:ln>
          <a:effectLst/>
        </p:spPr>
        <p:txBody>
          <a:bodyPr vert="horz" wrap="square" lIns="91440" tIns="304704" rIns="91440" bIns="1587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DINAMO</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s-ES" sz="1400" b="1" i="0" u="none" strike="noStrike" cap="none" normalizeH="0" baseline="0" dirty="0" smtClean="0">
              <a:ln>
                <a:noFill/>
              </a:ln>
              <a:solidFill>
                <a:srgbClr val="365F91"/>
              </a:solidFill>
              <a:effectLst/>
              <a:latin typeface="Times New Roman" pitchFamily="18" charset="0"/>
              <a:ea typeface="Times New Roman" pitchFamily="18" charset="0"/>
              <a:cs typeface="Times New Roman" pitchFamily="18" charset="0"/>
            </a:endParaRPr>
          </a:p>
          <a:p>
            <a:pPr lvl="0" algn="just" eaLnBrk="0" fontAlgn="base" hangingPunct="0">
              <a:spcBef>
                <a:spcPct val="0"/>
              </a:spcBef>
              <a:spcAft>
                <a:spcPct val="0"/>
              </a:spcAft>
              <a:buFont typeface="Wingdings" pitchFamily="2" charset="2"/>
              <a:buChar char="v"/>
            </a:pPr>
            <a:r>
              <a:rPr lang="es-ES" sz="1400" b="1" dirty="0" smtClean="0">
                <a:latin typeface="Times New Roman" pitchFamily="18" charset="0"/>
                <a:ea typeface="Times New Roman" pitchFamily="18" charset="0"/>
                <a:cs typeface="Times New Roman" pitchFamily="18" charset="0"/>
              </a:rPr>
              <a:t>E</a:t>
            </a:r>
            <a:r>
              <a:rPr kumimoji="0" lang="es-ES" sz="1400" b="1" i="0" u="none" strike="noStrike" cap="none" normalizeH="0" baseline="0" dirty="0" smtClean="0">
                <a:ln>
                  <a:noFill/>
                </a:ln>
                <a:effectLst/>
                <a:latin typeface="Times New Roman" pitchFamily="18" charset="0"/>
                <a:ea typeface="Times New Roman" pitchFamily="18" charset="0"/>
                <a:cs typeface="Times New Roman" pitchFamily="18" charset="0"/>
              </a:rPr>
              <a:t>s un generador destinado a la transformación de electricidad en magnética mediante el fenómeno de la</a:t>
            </a:r>
            <a:r>
              <a:rPr lang="es-ES" sz="1400" b="1" dirty="0" smtClean="0">
                <a:latin typeface="Times New Roman" pitchFamily="18" charset="0"/>
                <a:ea typeface="Times New Roman" pitchFamily="18" charset="0"/>
                <a:cs typeface="Times New Roman" pitchFamily="18" charset="0"/>
              </a:rPr>
              <a:t> </a:t>
            </a:r>
            <a:r>
              <a:rPr kumimoji="0" lang="es-ES" sz="1400" b="1" i="0" u="none" strike="noStrike" cap="none" normalizeH="0" baseline="0" dirty="0" smtClean="0">
                <a:ln>
                  <a:noFill/>
                </a:ln>
                <a:effectLst/>
                <a:latin typeface="Times New Roman" pitchFamily="18" charset="0"/>
                <a:ea typeface="Times New Roman" pitchFamily="18" charset="0"/>
                <a:cs typeface="Times New Roman" pitchFamily="18" charset="0"/>
                <a:hlinkClick r:id="rId3" tooltip="Inducción electromagnética"/>
              </a:rPr>
              <a:t> </a:t>
            </a:r>
            <a:r>
              <a:rPr kumimoji="0" lang="es-ES" sz="1400" b="1" i="0" u="none" strike="noStrike" cap="none" normalizeH="0" baseline="0" dirty="0" smtClean="0">
                <a:ln>
                  <a:noFill/>
                </a:ln>
                <a:effectLst/>
                <a:latin typeface="Times New Roman" pitchFamily="18" charset="0"/>
                <a:ea typeface="Times New Roman" pitchFamily="18" charset="0"/>
                <a:cs typeface="Times New Roman" pitchFamily="18" charset="0"/>
              </a:rPr>
              <a:t>inducción electromagnética, generando una corriente continua eléctrica (Dc).</a:t>
            </a:r>
          </a:p>
          <a:p>
            <a:pPr lvl="0" algn="just" eaLnBrk="0" fontAlgn="base" hangingPunct="0">
              <a:spcBef>
                <a:spcPct val="0"/>
              </a:spcBef>
              <a:spcAft>
                <a:spcPct val="0"/>
              </a:spcAft>
            </a:pPr>
            <a:endParaRPr kumimoji="0" lang="es-ES" sz="1400" b="1" i="0" u="none" strike="noStrike" cap="none" normalizeH="0" baseline="0" dirty="0" smtClean="0">
              <a:ln>
                <a:noFill/>
              </a:ln>
              <a:effectLst/>
              <a:latin typeface="Times New Roman" pitchFamily="18" charset="0"/>
              <a:cs typeface="Times New Roman" pitchFamily="18" charset="0"/>
            </a:endParaRPr>
          </a:p>
        </p:txBody>
      </p:sp>
      <p:sp>
        <p:nvSpPr>
          <p:cNvPr id="4" name="Rectangle 7"/>
          <p:cNvSpPr>
            <a:spLocks noChangeArrowheads="1"/>
          </p:cNvSpPr>
          <p:nvPr/>
        </p:nvSpPr>
        <p:spPr bwMode="auto">
          <a:xfrm>
            <a:off x="251520" y="1916832"/>
            <a:ext cx="8677472"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v"/>
              <a:tabLst/>
            </a:pPr>
            <a:r>
              <a:rPr kumimoji="0" lang="es-ES" sz="1400" b="1" i="0" u="none" strike="noStrike" cap="none" normalizeH="0" baseline="0" dirty="0" smtClean="0">
                <a:ln>
                  <a:noFill/>
                </a:ln>
                <a:effectLst/>
                <a:latin typeface="Times New Roman" pitchFamily="18" charset="0"/>
                <a:ea typeface="Times New Roman" pitchFamily="18" charset="0"/>
                <a:cs typeface="Times New Roman" pitchFamily="18" charset="0"/>
              </a:rPr>
              <a:t>El Dinamo funciona cuando la corriente generada es producida cuando el campo magnético creado por un imán o un electroimán fijo, inductor, atraviesa una bobina, inducido, colocada en su centro. La corriente inducida en esta bobina giratoria, en principio alterna es transformada en continua mediante la acción de un conmutador giratorio, solidario con el inducido, denominado colector, constituido por unos electrodos denominados delgas .De aquí es conducida al exterior mediante otros contactos fijos llamados </a:t>
            </a:r>
            <a:r>
              <a:rPr lang="es-ES" sz="1400" b="1" dirty="0" smtClean="0">
                <a:latin typeface="Times New Roman" pitchFamily="18" charset="0"/>
                <a:ea typeface="Times New Roman" pitchFamily="18" charset="0"/>
                <a:cs typeface="Times New Roman" pitchFamily="18" charset="0"/>
              </a:rPr>
              <a:t> escobillas </a:t>
            </a:r>
            <a:r>
              <a:rPr kumimoji="0" lang="es-ES" sz="1400" b="1" i="0" u="none" strike="noStrike" cap="none" normalizeH="0" baseline="0" dirty="0" smtClean="0">
                <a:ln>
                  <a:noFill/>
                </a:ln>
                <a:effectLst/>
                <a:latin typeface="Times New Roman" pitchFamily="18" charset="0"/>
                <a:ea typeface="Times New Roman" pitchFamily="18" charset="0"/>
                <a:cs typeface="Times New Roman" pitchFamily="18" charset="0"/>
              </a:rPr>
              <a:t>que conectan por frotamiento con las delgas del colector.</a:t>
            </a:r>
            <a:endParaRPr kumimoji="0" lang="es-ES" sz="1400" b="1" i="0" u="none" strike="noStrike" cap="none" normalizeH="0" baseline="0" dirty="0" smtClean="0">
              <a:ln>
                <a:noFill/>
              </a:ln>
              <a:effectLst/>
              <a:latin typeface="Times New Roman" pitchFamily="18" charset="0"/>
              <a:cs typeface="Times New Roman" pitchFamily="18" charset="0"/>
            </a:endParaRPr>
          </a:p>
        </p:txBody>
      </p:sp>
      <p:pic>
        <p:nvPicPr>
          <p:cNvPr id="28674" name="Picture 2" descr="http://t2.gstatic.com/images?q=tbn:ANd9GcTKiGVJkpbJR1XkZJF2KgVnwU6ROjUpSNw4ht_Qt2qzBU2NKbrN"/>
          <p:cNvPicPr>
            <a:picLocks noChangeAspect="1" noChangeArrowheads="1"/>
          </p:cNvPicPr>
          <p:nvPr/>
        </p:nvPicPr>
        <p:blipFill>
          <a:blip r:embed="rId4" cstate="print"/>
          <a:srcRect/>
          <a:stretch>
            <a:fillRect/>
          </a:stretch>
        </p:blipFill>
        <p:spPr bwMode="auto">
          <a:xfrm>
            <a:off x="899592" y="3789040"/>
            <a:ext cx="7416824" cy="223224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randombar(horizontal)">
                                      <p:cBhvr>
                                        <p:cTn id="18" dur="500"/>
                                        <p:tgtEl>
                                          <p:spTgt spid="4">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7" presetClass="entr" presetSubtype="4" fill="hold" nodeType="clickEffect">
                                  <p:stCondLst>
                                    <p:cond delay="0"/>
                                  </p:stCondLst>
                                  <p:childTnLst>
                                    <p:set>
                                      <p:cBhvr>
                                        <p:cTn id="22" dur="1" fill="hold">
                                          <p:stCondLst>
                                            <p:cond delay="0"/>
                                          </p:stCondLst>
                                        </p:cTn>
                                        <p:tgtEl>
                                          <p:spTgt spid="28674"/>
                                        </p:tgtEl>
                                        <p:attrNameLst>
                                          <p:attrName>style.visibility</p:attrName>
                                        </p:attrNameLst>
                                      </p:cBhvr>
                                      <p:to>
                                        <p:strVal val="visible"/>
                                      </p:to>
                                    </p:set>
                                    <p:anim calcmode="lin" valueType="num">
                                      <p:cBhvr additive="base">
                                        <p:cTn id="23" dur="500" fill="hold"/>
                                        <p:tgtEl>
                                          <p:spTgt spid="28674"/>
                                        </p:tgtEl>
                                        <p:attrNameLst>
                                          <p:attrName>ppt_x</p:attrName>
                                        </p:attrNameLst>
                                      </p:cBhvr>
                                      <p:tavLst>
                                        <p:tav tm="0">
                                          <p:val>
                                            <p:strVal val="#ppt_x"/>
                                          </p:val>
                                        </p:tav>
                                        <p:tav tm="100000">
                                          <p:val>
                                            <p:strVal val="#ppt_x"/>
                                          </p:val>
                                        </p:tav>
                                      </p:tavLst>
                                    </p:anim>
                                    <p:anim calcmode="lin" valueType="num">
                                      <p:cBhvr additive="base">
                                        <p:cTn id="24" dur="500" fill="hold"/>
                                        <p:tgtEl>
                                          <p:spTgt spid="286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sp>
        <p:nvSpPr>
          <p:cNvPr id="3" name="2 Rectángulo"/>
          <p:cNvSpPr/>
          <p:nvPr/>
        </p:nvSpPr>
        <p:spPr>
          <a:xfrm>
            <a:off x="971600" y="548680"/>
            <a:ext cx="7034105" cy="923330"/>
          </a:xfrm>
          <a:prstGeom prst="rect">
            <a:avLst/>
          </a:prstGeom>
          <a:noFill/>
        </p:spPr>
        <p:txBody>
          <a:bodyPr wrap="square" lIns="91440" tIns="45720" rIns="91440" bIns="45720">
            <a:spAutoFit/>
          </a:bodyPr>
          <a:lstStyle/>
          <a:p>
            <a:pPr algn="ctr"/>
            <a:r>
              <a:rPr lang="es-ES" sz="5400" b="1" dirty="0" smtClean="0">
                <a:ln w="17780" cmpd="sng">
                  <a:solidFill>
                    <a:srgbClr val="FFFFFF"/>
                  </a:solidFill>
                  <a:prstDash val="solid"/>
                  <a:miter lim="800000"/>
                </a:ln>
                <a:effectLst>
                  <a:outerShdw blurRad="50800" algn="tl" rotWithShape="0">
                    <a:srgbClr val="000000"/>
                  </a:outerShdw>
                </a:effectLst>
              </a:rPr>
              <a:t>MOTORES ELECTRICOS</a:t>
            </a:r>
            <a:endParaRPr lang="es-ES" sz="5400" b="1" cap="none" spc="0" dirty="0">
              <a:ln w="17780" cmpd="sng">
                <a:solidFill>
                  <a:srgbClr val="FFFFFF"/>
                </a:solidFill>
                <a:prstDash val="solid"/>
                <a:miter lim="800000"/>
              </a:ln>
              <a:effectLst>
                <a:outerShdw blurRad="50800" algn="tl" rotWithShape="0">
                  <a:srgbClr val="000000"/>
                </a:outerShdw>
              </a:effectLst>
            </a:endParaRPr>
          </a:p>
        </p:txBody>
      </p:sp>
      <p:sp>
        <p:nvSpPr>
          <p:cNvPr id="4" name="3 Rectángulo"/>
          <p:cNvSpPr/>
          <p:nvPr/>
        </p:nvSpPr>
        <p:spPr>
          <a:xfrm>
            <a:off x="251520" y="1628800"/>
            <a:ext cx="8496944" cy="523220"/>
          </a:xfrm>
          <a:prstGeom prst="rect">
            <a:avLst/>
          </a:prstGeom>
        </p:spPr>
        <p:txBody>
          <a:bodyPr wrap="square">
            <a:spAutoFit/>
          </a:bodyPr>
          <a:lstStyle/>
          <a:p>
            <a:pPr algn="just"/>
            <a:r>
              <a:rPr lang="es-ES" sz="1400" b="1" dirty="0" smtClean="0">
                <a:latin typeface="Times New Roman" pitchFamily="18" charset="0"/>
                <a:cs typeface="Times New Roman" pitchFamily="18" charset="0"/>
              </a:rPr>
              <a:t>ES UN DISPOSITIVO O MAQUINA QUE ABSORBE ENERGÍA ELÉCTRICA Y LA  TRANSFORMA EN ENERGÍA MECÁNICA O ENERGÍA DE MOVIMIENTO (CINÉTICA).</a:t>
            </a:r>
            <a:endParaRPr lang="es-ES" sz="1400" b="1" dirty="0">
              <a:latin typeface="Times New Roman" pitchFamily="18" charset="0"/>
              <a:cs typeface="Times New Roman" pitchFamily="18" charset="0"/>
            </a:endParaRPr>
          </a:p>
        </p:txBody>
      </p:sp>
      <p:sp>
        <p:nvSpPr>
          <p:cNvPr id="6" name="5 Rectángulo"/>
          <p:cNvSpPr/>
          <p:nvPr/>
        </p:nvSpPr>
        <p:spPr>
          <a:xfrm>
            <a:off x="3563888" y="2564904"/>
            <a:ext cx="2056973" cy="369332"/>
          </a:xfrm>
          <a:prstGeom prst="rect">
            <a:avLst/>
          </a:prstGeom>
        </p:spPr>
        <p:txBody>
          <a:bodyPr wrap="none">
            <a:spAutoFit/>
          </a:bodyPr>
          <a:lstStyle/>
          <a:p>
            <a:r>
              <a:rPr lang="es-ES" b="1" dirty="0" smtClean="0">
                <a:latin typeface="Times New Roman" pitchFamily="18" charset="0"/>
                <a:cs typeface="Times New Roman" pitchFamily="18" charset="0"/>
              </a:rPr>
              <a:t>CLASIFICACION</a:t>
            </a:r>
            <a:endParaRPr lang="es-ES" dirty="0"/>
          </a:p>
        </p:txBody>
      </p:sp>
      <p:sp>
        <p:nvSpPr>
          <p:cNvPr id="8" name="7 Rectángulo"/>
          <p:cNvSpPr/>
          <p:nvPr/>
        </p:nvSpPr>
        <p:spPr>
          <a:xfrm>
            <a:off x="62305" y="3356992"/>
            <a:ext cx="4508607" cy="646331"/>
          </a:xfrm>
          <a:prstGeom prst="rect">
            <a:avLst/>
          </a:prstGeom>
        </p:spPr>
        <p:txBody>
          <a:bodyPr wrap="none">
            <a:spAutoFit/>
          </a:bodyPr>
          <a:lstStyle/>
          <a:p>
            <a:pPr algn="ctr"/>
            <a:r>
              <a:rPr lang="es-ES" b="1" dirty="0" smtClean="0">
                <a:solidFill>
                  <a:srgbClr val="000066"/>
                </a:solidFill>
                <a:latin typeface="Times New Roman" pitchFamily="18" charset="0"/>
                <a:cs typeface="Times New Roman" pitchFamily="18" charset="0"/>
              </a:rPr>
              <a:t>MOTORES DE CORRIENTE CONTINUA</a:t>
            </a:r>
          </a:p>
          <a:p>
            <a:pPr algn="ctr"/>
            <a:r>
              <a:rPr lang="es-ES" b="1" dirty="0" smtClean="0">
                <a:solidFill>
                  <a:srgbClr val="000066"/>
                </a:solidFill>
                <a:latin typeface="Times New Roman" pitchFamily="18" charset="0"/>
                <a:cs typeface="Times New Roman" pitchFamily="18" charset="0"/>
              </a:rPr>
              <a:t>(C.C) O (C.D)</a:t>
            </a:r>
            <a:endParaRPr lang="es-ES" dirty="0">
              <a:solidFill>
                <a:srgbClr val="000066"/>
              </a:solidFill>
            </a:endParaRPr>
          </a:p>
        </p:txBody>
      </p:sp>
      <p:sp>
        <p:nvSpPr>
          <p:cNvPr id="9" name="8 Rectángulo"/>
          <p:cNvSpPr/>
          <p:nvPr/>
        </p:nvSpPr>
        <p:spPr>
          <a:xfrm>
            <a:off x="4572000" y="3356992"/>
            <a:ext cx="3664024" cy="923330"/>
          </a:xfrm>
          <a:prstGeom prst="rect">
            <a:avLst/>
          </a:prstGeom>
        </p:spPr>
        <p:txBody>
          <a:bodyPr wrap="square">
            <a:spAutoFit/>
          </a:bodyPr>
          <a:lstStyle/>
          <a:p>
            <a:pPr algn="ctr"/>
            <a:r>
              <a:rPr lang="es-ES" b="1" dirty="0" smtClean="0">
                <a:solidFill>
                  <a:srgbClr val="FF0000"/>
                </a:solidFill>
                <a:latin typeface="Times New Roman" pitchFamily="18" charset="0"/>
                <a:cs typeface="Times New Roman" pitchFamily="18" charset="0"/>
              </a:rPr>
              <a:t>MOTORES DE CORRIENTE ALTERNA</a:t>
            </a:r>
          </a:p>
          <a:p>
            <a:pPr algn="ctr"/>
            <a:r>
              <a:rPr lang="es-ES" b="1" dirty="0" smtClean="0">
                <a:solidFill>
                  <a:srgbClr val="FF0000"/>
                </a:solidFill>
                <a:latin typeface="Times New Roman" pitchFamily="18" charset="0"/>
                <a:cs typeface="Times New Roman" pitchFamily="18" charset="0"/>
              </a:rPr>
              <a:t>(A.C)</a:t>
            </a:r>
            <a:endParaRPr lang="es-ES" dirty="0">
              <a:solidFill>
                <a:srgbClr val="FF0000"/>
              </a:solidFill>
            </a:endParaRPr>
          </a:p>
        </p:txBody>
      </p:sp>
      <p:sp>
        <p:nvSpPr>
          <p:cNvPr id="11" name="10 Rectángulo"/>
          <p:cNvSpPr/>
          <p:nvPr/>
        </p:nvSpPr>
        <p:spPr>
          <a:xfrm>
            <a:off x="4788024" y="4293096"/>
            <a:ext cx="1872208" cy="307777"/>
          </a:xfrm>
          <a:prstGeom prst="rect">
            <a:avLst/>
          </a:prstGeom>
        </p:spPr>
        <p:txBody>
          <a:bodyPr wrap="square">
            <a:spAutoFit/>
          </a:bodyPr>
          <a:lstStyle/>
          <a:p>
            <a:pPr marL="342900" indent="-342900" algn="ctr">
              <a:buFont typeface="+mj-lt"/>
              <a:buAutoNum type="alphaLcParenR"/>
            </a:pPr>
            <a:r>
              <a:rPr lang="es-ES" sz="1400" b="1" dirty="0" smtClean="0">
                <a:solidFill>
                  <a:srgbClr val="663300"/>
                </a:solidFill>
                <a:latin typeface="Times New Roman" pitchFamily="18" charset="0"/>
                <a:cs typeface="Times New Roman" pitchFamily="18" charset="0"/>
              </a:rPr>
              <a:t>SINCRÓNICAS</a:t>
            </a:r>
            <a:endParaRPr lang="es-ES" sz="1400" dirty="0">
              <a:solidFill>
                <a:srgbClr val="663300"/>
              </a:solidFill>
            </a:endParaRPr>
          </a:p>
        </p:txBody>
      </p:sp>
      <p:sp>
        <p:nvSpPr>
          <p:cNvPr id="12" name="11 Rectángulo"/>
          <p:cNvSpPr/>
          <p:nvPr/>
        </p:nvSpPr>
        <p:spPr>
          <a:xfrm>
            <a:off x="6876256" y="4293096"/>
            <a:ext cx="1800200" cy="307777"/>
          </a:xfrm>
          <a:prstGeom prst="rect">
            <a:avLst/>
          </a:prstGeom>
        </p:spPr>
        <p:txBody>
          <a:bodyPr wrap="square">
            <a:spAutoFit/>
          </a:bodyPr>
          <a:lstStyle/>
          <a:p>
            <a:pPr algn="ctr"/>
            <a:r>
              <a:rPr lang="es-ES" sz="1400" b="1" dirty="0" smtClean="0">
                <a:solidFill>
                  <a:srgbClr val="6600CC"/>
                </a:solidFill>
                <a:latin typeface="Times New Roman" pitchFamily="18" charset="0"/>
                <a:cs typeface="Times New Roman" pitchFamily="18" charset="0"/>
              </a:rPr>
              <a:t>b) ASINCRÓNICAS</a:t>
            </a:r>
            <a:endParaRPr lang="es-ES" sz="1400" dirty="0">
              <a:solidFill>
                <a:srgbClr val="6600CC"/>
              </a:solidFill>
            </a:endParaRPr>
          </a:p>
        </p:txBody>
      </p:sp>
      <p:sp>
        <p:nvSpPr>
          <p:cNvPr id="13" name="12 Rectángulo"/>
          <p:cNvSpPr/>
          <p:nvPr/>
        </p:nvSpPr>
        <p:spPr>
          <a:xfrm>
            <a:off x="4572000" y="4725144"/>
            <a:ext cx="2304256" cy="1815882"/>
          </a:xfrm>
          <a:prstGeom prst="rect">
            <a:avLst/>
          </a:prstGeom>
        </p:spPr>
        <p:txBody>
          <a:bodyPr wrap="square">
            <a:spAutoFit/>
          </a:bodyPr>
          <a:lstStyle/>
          <a:p>
            <a:pPr algn="ctr"/>
            <a:r>
              <a:rPr lang="es-ES" sz="1400" b="1" dirty="0" smtClean="0">
                <a:solidFill>
                  <a:srgbClr val="663300"/>
                </a:solidFill>
                <a:latin typeface="Times New Roman" pitchFamily="18" charset="0"/>
                <a:cs typeface="Times New Roman" pitchFamily="18" charset="0"/>
              </a:rPr>
              <a:t>MONOFÁSICAS:</a:t>
            </a:r>
          </a:p>
          <a:p>
            <a:pPr algn="ctr"/>
            <a:endParaRPr lang="es-ES" sz="1400" b="1" dirty="0" smtClean="0">
              <a:solidFill>
                <a:srgbClr val="663300"/>
              </a:solidFill>
              <a:latin typeface="Times New Roman" pitchFamily="18" charset="0"/>
              <a:cs typeface="Times New Roman" pitchFamily="18" charset="0"/>
            </a:endParaRPr>
          </a:p>
          <a:p>
            <a:pPr algn="ctr">
              <a:buFont typeface="Wingdings" pitchFamily="2" charset="2"/>
              <a:buChar char="Ø"/>
            </a:pPr>
            <a:r>
              <a:rPr lang="es-ES" sz="1400" dirty="0" smtClean="0">
                <a:solidFill>
                  <a:srgbClr val="663300"/>
                </a:solidFill>
                <a:latin typeface="Times New Roman" pitchFamily="18" charset="0"/>
                <a:cs typeface="Times New Roman" pitchFamily="18" charset="0"/>
              </a:rPr>
              <a:t>De Fase Dividida</a:t>
            </a:r>
          </a:p>
          <a:p>
            <a:pPr algn="ctr">
              <a:buFont typeface="Wingdings" pitchFamily="2" charset="2"/>
              <a:buChar char="Ø"/>
            </a:pPr>
            <a:r>
              <a:rPr lang="es-ES" sz="1400" dirty="0" smtClean="0">
                <a:solidFill>
                  <a:srgbClr val="663300"/>
                </a:solidFill>
                <a:latin typeface="Times New Roman" pitchFamily="18" charset="0"/>
                <a:cs typeface="Times New Roman" pitchFamily="18" charset="0"/>
              </a:rPr>
              <a:t>Arranque por condensador</a:t>
            </a:r>
          </a:p>
          <a:p>
            <a:pPr algn="ctr">
              <a:buFont typeface="Wingdings" pitchFamily="2" charset="2"/>
              <a:buChar char="Ø"/>
            </a:pPr>
            <a:r>
              <a:rPr lang="es-ES" sz="1400" dirty="0" smtClean="0">
                <a:solidFill>
                  <a:srgbClr val="663300"/>
                </a:solidFill>
                <a:latin typeface="Times New Roman" pitchFamily="18" charset="0"/>
                <a:cs typeface="Times New Roman" pitchFamily="18" charset="0"/>
              </a:rPr>
              <a:t>Condensador Permanente</a:t>
            </a:r>
          </a:p>
          <a:p>
            <a:pPr algn="ctr">
              <a:buFont typeface="Wingdings" pitchFamily="2" charset="2"/>
              <a:buChar char="Ø"/>
            </a:pPr>
            <a:r>
              <a:rPr lang="es-ES" sz="1400" dirty="0" smtClean="0">
                <a:solidFill>
                  <a:srgbClr val="663300"/>
                </a:solidFill>
                <a:latin typeface="Times New Roman" pitchFamily="18" charset="0"/>
                <a:cs typeface="Times New Roman" pitchFamily="18" charset="0"/>
              </a:rPr>
              <a:t>Universal</a:t>
            </a:r>
          </a:p>
          <a:p>
            <a:pPr algn="ctr"/>
            <a:endParaRPr lang="es-ES" sz="1400" b="1" dirty="0" smtClean="0">
              <a:latin typeface="Times New Roman" pitchFamily="18" charset="0"/>
              <a:cs typeface="Times New Roman" pitchFamily="18" charset="0"/>
            </a:endParaRPr>
          </a:p>
          <a:p>
            <a:pPr algn="ctr"/>
            <a:endParaRPr lang="es-ES" sz="1400" dirty="0"/>
          </a:p>
        </p:txBody>
      </p:sp>
      <p:sp>
        <p:nvSpPr>
          <p:cNvPr id="14" name="13 Rectángulo"/>
          <p:cNvSpPr/>
          <p:nvPr/>
        </p:nvSpPr>
        <p:spPr>
          <a:xfrm>
            <a:off x="6839744" y="4725144"/>
            <a:ext cx="2304256" cy="1384995"/>
          </a:xfrm>
          <a:prstGeom prst="rect">
            <a:avLst/>
          </a:prstGeom>
        </p:spPr>
        <p:txBody>
          <a:bodyPr wrap="square">
            <a:spAutoFit/>
          </a:bodyPr>
          <a:lstStyle/>
          <a:p>
            <a:pPr algn="ctr"/>
            <a:r>
              <a:rPr lang="es-ES" sz="1400" b="1" dirty="0" smtClean="0">
                <a:solidFill>
                  <a:srgbClr val="6600CC"/>
                </a:solidFill>
                <a:latin typeface="Times New Roman" pitchFamily="18" charset="0"/>
                <a:cs typeface="Times New Roman" pitchFamily="18" charset="0"/>
              </a:rPr>
              <a:t>TRIFÁSICAS:</a:t>
            </a:r>
          </a:p>
          <a:p>
            <a:pPr algn="ctr"/>
            <a:endParaRPr lang="es-ES" sz="1400" b="1" dirty="0" smtClean="0">
              <a:solidFill>
                <a:srgbClr val="6600CC"/>
              </a:solidFill>
              <a:latin typeface="Times New Roman" pitchFamily="18" charset="0"/>
              <a:cs typeface="Times New Roman" pitchFamily="18" charset="0"/>
            </a:endParaRPr>
          </a:p>
          <a:p>
            <a:pPr algn="ctr">
              <a:buFont typeface="Wingdings" pitchFamily="2" charset="2"/>
              <a:buChar char="Ø"/>
            </a:pPr>
            <a:r>
              <a:rPr lang="es-ES" sz="1400" dirty="0" smtClean="0">
                <a:solidFill>
                  <a:srgbClr val="6600CC"/>
                </a:solidFill>
                <a:latin typeface="Times New Roman" pitchFamily="18" charset="0"/>
                <a:cs typeface="Times New Roman" pitchFamily="18" charset="0"/>
              </a:rPr>
              <a:t>Jaula de Ardilla</a:t>
            </a:r>
          </a:p>
          <a:p>
            <a:pPr algn="ctr">
              <a:buFont typeface="Wingdings" pitchFamily="2" charset="2"/>
              <a:buChar char="Ø"/>
            </a:pPr>
            <a:r>
              <a:rPr lang="es-ES" sz="1400" dirty="0" smtClean="0">
                <a:solidFill>
                  <a:srgbClr val="6600CC"/>
                </a:solidFill>
                <a:latin typeface="Times New Roman" pitchFamily="18" charset="0"/>
                <a:cs typeface="Times New Roman" pitchFamily="18" charset="0"/>
              </a:rPr>
              <a:t>Rotor Bobinado</a:t>
            </a:r>
          </a:p>
          <a:p>
            <a:pPr algn="ctr"/>
            <a:endParaRPr lang="es-ES" sz="1400" b="1" dirty="0" smtClean="0">
              <a:latin typeface="Times New Roman" pitchFamily="18" charset="0"/>
              <a:cs typeface="Times New Roman" pitchFamily="18" charset="0"/>
            </a:endParaRPr>
          </a:p>
          <a:p>
            <a:pPr algn="ctr"/>
            <a:endParaRPr lang="es-E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8" presetClass="emph" presetSubtype="0" fill="hold" grpId="1" nodeType="clickEffect">
                                  <p:stCondLst>
                                    <p:cond delay="0"/>
                                  </p:stCondLst>
                                  <p:childTnLst>
                                    <p:animRot by="21600000">
                                      <p:cBhvr>
                                        <p:cTn id="11" dur="500" fill="hold"/>
                                        <p:tgtEl>
                                          <p:spTgt spid="3"/>
                                        </p:tgtEl>
                                        <p:attrNameLst>
                                          <p:attrName>r</p:attrName>
                                        </p:attrNameLst>
                                      </p:cBhvr>
                                    </p:animRo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wipe(down)">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7" presetClass="entr" presetSubtype="4"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1000" fill="hold"/>
                                        <p:tgtEl>
                                          <p:spTgt spid="6"/>
                                        </p:tgtEl>
                                        <p:attrNameLst>
                                          <p:attrName>ppt_x</p:attrName>
                                        </p:attrNameLst>
                                      </p:cBhvr>
                                      <p:tavLst>
                                        <p:tav tm="0">
                                          <p:val>
                                            <p:strVal val="#ppt_x"/>
                                          </p:val>
                                        </p:tav>
                                        <p:tav tm="100000">
                                          <p:val>
                                            <p:strVal val="#ppt_x"/>
                                          </p:val>
                                        </p:tav>
                                      </p:tavLst>
                                    </p:anim>
                                    <p:anim calcmode="lin" valueType="num">
                                      <p:cBhvr additive="base">
                                        <p:cTn id="22"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ppt_x"/>
                                          </p:val>
                                        </p:tav>
                                        <p:tav tm="100000">
                                          <p:val>
                                            <p:strVal val="#ppt_x"/>
                                          </p:val>
                                        </p:tav>
                                      </p:tavLst>
                                    </p:anim>
                                    <p:anim calcmode="lin" valueType="num">
                                      <p:cBhvr additive="base">
                                        <p:cTn id="4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ppt_x"/>
                                          </p:val>
                                        </p:tav>
                                        <p:tav tm="100000">
                                          <p:val>
                                            <p:strVal val="#ppt_x"/>
                                          </p:val>
                                        </p:tav>
                                      </p:tavLst>
                                    </p:anim>
                                    <p:anim calcmode="lin" valueType="num">
                                      <p:cBhvr additive="base">
                                        <p:cTn id="5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500" fill="hold"/>
                                        <p:tgtEl>
                                          <p:spTgt spid="14"/>
                                        </p:tgtEl>
                                        <p:attrNameLst>
                                          <p:attrName>ppt_x</p:attrName>
                                        </p:attrNameLst>
                                      </p:cBhvr>
                                      <p:tavLst>
                                        <p:tav tm="0">
                                          <p:val>
                                            <p:strVal val="#ppt_x"/>
                                          </p:val>
                                        </p:tav>
                                        <p:tav tm="100000">
                                          <p:val>
                                            <p:strVal val="#ppt_x"/>
                                          </p:val>
                                        </p:tav>
                                      </p:tavLst>
                                    </p:anim>
                                    <p:anim calcmode="lin" valueType="num">
                                      <p:cBhvr additive="base">
                                        <p:cTn id="5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6" grpId="0"/>
      <p:bldP spid="8" grpId="0"/>
      <p:bldP spid="9" grpId="0"/>
      <p:bldP spid="11" grpId="0"/>
      <p:bldP spid="12" grpId="0"/>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sp>
        <p:nvSpPr>
          <p:cNvPr id="30721" name="Rectangle 1"/>
          <p:cNvSpPr>
            <a:spLocks noChangeArrowheads="1"/>
          </p:cNvSpPr>
          <p:nvPr/>
        </p:nvSpPr>
        <p:spPr bwMode="auto">
          <a:xfrm>
            <a:off x="539552" y="1412776"/>
            <a:ext cx="7236296" cy="1331122"/>
          </a:xfrm>
          <a:prstGeom prst="rect">
            <a:avLst/>
          </a:prstGeom>
          <a:noFill/>
          <a:ln w="9525">
            <a:noFill/>
            <a:miter lim="800000"/>
            <a:headEnd/>
            <a:tailEnd/>
          </a:ln>
          <a:effectLst/>
        </p:spPr>
        <p:txBody>
          <a:bodyPr vert="horz" wrap="square" lIns="19044" tIns="19044" rIns="19044" bIns="19044"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solidFill>
                  <a:srgbClr val="000045"/>
                </a:solidFill>
                <a:effectLst/>
                <a:latin typeface="Times New Roman" pitchFamily="18" charset="0"/>
                <a:ea typeface="Times New Roman" pitchFamily="18" charset="0"/>
                <a:cs typeface="Times New Roman" pitchFamily="18" charset="0"/>
              </a:rPr>
              <a:t>Son similares en su construcción a los generadores. Cuando </a:t>
            </a:r>
            <a:r>
              <a:rPr lang="es-ES" sz="1400" b="1" dirty="0" smtClean="0">
                <a:solidFill>
                  <a:srgbClr val="000045"/>
                </a:solidFill>
                <a:latin typeface="Times New Roman" pitchFamily="18" charset="0"/>
                <a:ea typeface="Times New Roman" pitchFamily="18" charset="0"/>
                <a:cs typeface="Times New Roman" pitchFamily="18" charset="0"/>
              </a:rPr>
              <a:t>una </a:t>
            </a:r>
            <a:r>
              <a:rPr kumimoji="0" lang="es-ES" sz="1400" b="1" i="0" u="none" strike="noStrike" cap="none" normalizeH="0" baseline="0" dirty="0" smtClean="0">
                <a:ln>
                  <a:noFill/>
                </a:ln>
                <a:solidFill>
                  <a:srgbClr val="000045"/>
                </a:solidFill>
                <a:effectLst/>
                <a:latin typeface="Times New Roman" pitchFamily="18" charset="0"/>
                <a:ea typeface="Times New Roman" pitchFamily="18" charset="0"/>
                <a:cs typeface="Times New Roman" pitchFamily="18" charset="0"/>
              </a:rPr>
              <a:t>corriente pasa a través del rotor de un motor de corriente continua, se genera un par de fuerzas por la reacción magnética, y el rotor gira. La revolución del rotor induce un voltaje en las bobinas de ésta. Este voltaje es opuesto en la dirección al voltaje exterior que se aplica a el rotor, y de ahí que se conozca como voltaje inducido o fuerza contra electromotriz. Cuando el motor gira más rápido, el voltaje inducido aumenta hasta que es casi igual al aplicado. </a:t>
            </a:r>
            <a:endParaRPr kumimoji="0" lang="es-ES" sz="14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5" name="4 Rectángulo"/>
          <p:cNvSpPr/>
          <p:nvPr/>
        </p:nvSpPr>
        <p:spPr>
          <a:xfrm>
            <a:off x="971600" y="548680"/>
            <a:ext cx="7034105" cy="584775"/>
          </a:xfrm>
          <a:prstGeom prst="rect">
            <a:avLst/>
          </a:prstGeom>
          <a:noFill/>
        </p:spPr>
        <p:txBody>
          <a:bodyPr wrap="square" lIns="91440" tIns="45720" rIns="91440" bIns="45720">
            <a:spAutoFit/>
          </a:bodyPr>
          <a:lstStyle/>
          <a:p>
            <a:pPr algn="ctr"/>
            <a:r>
              <a:rPr lang="es-ES" sz="3200" b="1" dirty="0" smtClean="0">
                <a:ln w="17780" cmpd="sng">
                  <a:solidFill>
                    <a:srgbClr val="FFFFFF"/>
                  </a:solidFill>
                  <a:prstDash val="solid"/>
                  <a:miter lim="800000"/>
                </a:ln>
                <a:effectLst>
                  <a:outerShdw blurRad="50800" algn="tl" rotWithShape="0">
                    <a:srgbClr val="000000"/>
                  </a:outerShdw>
                </a:effectLst>
              </a:rPr>
              <a:t>MOTORES DE CORRIENTE CONTINUA</a:t>
            </a:r>
            <a:endParaRPr lang="es-ES" sz="3200" b="1" cap="none" spc="0" dirty="0">
              <a:ln w="17780" cmpd="sng">
                <a:solidFill>
                  <a:srgbClr val="FFFFFF"/>
                </a:solidFill>
                <a:prstDash val="solid"/>
                <a:miter lim="800000"/>
              </a:ln>
              <a:effectLst>
                <a:outerShdw blurRad="50800" algn="tl" rotWithShape="0">
                  <a:srgbClr val="000000"/>
                </a:outerShdw>
              </a:effectLst>
            </a:endParaRPr>
          </a:p>
        </p:txBody>
      </p:sp>
      <p:pic>
        <p:nvPicPr>
          <p:cNvPr id="6" name="5 Imagen" descr="Motores de Corriente Continua"/>
          <p:cNvPicPr/>
          <p:nvPr/>
        </p:nvPicPr>
        <p:blipFill>
          <a:blip r:embed="rId3" cstate="print"/>
          <a:srcRect/>
          <a:stretch>
            <a:fillRect/>
          </a:stretch>
        </p:blipFill>
        <p:spPr bwMode="auto">
          <a:xfrm>
            <a:off x="539552" y="3212976"/>
            <a:ext cx="7488832" cy="280831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5"/>
                                        </p:tgtEl>
                                        <p:attrNameLst>
                                          <p:attrName>style.color</p:attrName>
                                        </p:attrNameLst>
                                      </p:cBhvr>
                                      <p:to>
                                        <p:clrVal>
                                          <a:schemeClr val="accent2"/>
                                        </p:clrVal>
                                      </p:to>
                                    </p:set>
                                    <p:set>
                                      <p:cBhvr>
                                        <p:cTn id="7" dur="500" fill="hold"/>
                                        <p:tgtEl>
                                          <p:spTgt spid="5"/>
                                        </p:tgtEl>
                                        <p:attrNameLst>
                                          <p:attrName>fillcolor</p:attrName>
                                        </p:attrNameLst>
                                      </p:cBhvr>
                                      <p:to>
                                        <p:clrVal>
                                          <a:schemeClr val="accent2"/>
                                        </p:clrVal>
                                      </p:to>
                                    </p:set>
                                    <p:set>
                                      <p:cBhvr>
                                        <p:cTn id="8" dur="500" fill="hold"/>
                                        <p:tgtEl>
                                          <p:spTgt spid="5"/>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721"/>
                                        </p:tgtEl>
                                        <p:attrNameLst>
                                          <p:attrName>style.visibility</p:attrName>
                                        </p:attrNameLst>
                                      </p:cBhvr>
                                      <p:to>
                                        <p:strVal val="visible"/>
                                      </p:to>
                                    </p:set>
                                    <p:anim calcmode="lin" valueType="num">
                                      <p:cBhvr additive="base">
                                        <p:cTn id="13" dur="500" fill="hold"/>
                                        <p:tgtEl>
                                          <p:spTgt spid="30721"/>
                                        </p:tgtEl>
                                        <p:attrNameLst>
                                          <p:attrName>ppt_x</p:attrName>
                                        </p:attrNameLst>
                                      </p:cBhvr>
                                      <p:tavLst>
                                        <p:tav tm="0">
                                          <p:val>
                                            <p:strVal val="#ppt_x"/>
                                          </p:val>
                                        </p:tav>
                                        <p:tav tm="100000">
                                          <p:val>
                                            <p:strVal val="#ppt_x"/>
                                          </p:val>
                                        </p:tav>
                                      </p:tavLst>
                                    </p:anim>
                                    <p:anim calcmode="lin" valueType="num">
                                      <p:cBhvr additive="base">
                                        <p:cTn id="14" dur="500" fill="hold"/>
                                        <p:tgtEl>
                                          <p:spTgt spid="3072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1"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sp>
        <p:nvSpPr>
          <p:cNvPr id="29697" name="Rectangle 1"/>
          <p:cNvSpPr>
            <a:spLocks noChangeArrowheads="1"/>
          </p:cNvSpPr>
          <p:nvPr/>
        </p:nvSpPr>
        <p:spPr bwMode="auto">
          <a:xfrm>
            <a:off x="251520" y="188640"/>
            <a:ext cx="8568952"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800" b="1" i="0" u="none" strike="noStrike" cap="none" normalizeH="0" baseline="0" dirty="0" smtClean="0">
                <a:ln>
                  <a:noFill/>
                </a:ln>
                <a:solidFill>
                  <a:srgbClr val="FFFFFF"/>
                </a:solidFill>
                <a:effectLst/>
                <a:latin typeface="Calibri"/>
                <a:ea typeface="Times New Roman" pitchFamily="18" charset="0"/>
                <a:cs typeface="Arial" pitchFamily="34" charset="0"/>
              </a:rPr>
              <a:t> </a:t>
            </a:r>
            <a:r>
              <a:rPr kumimoji="0" lang="es-ES" sz="1800" b="1" i="0" u="none" strike="noStrike" cap="none" normalizeH="0" baseline="0" dirty="0" smtClean="0">
                <a:ln>
                  <a:noFill/>
                </a:ln>
                <a:solidFill>
                  <a:srgbClr val="FFFFFF"/>
                </a:solidFill>
                <a:effectLst/>
                <a:latin typeface="Arial" pitchFamily="34" charset="0"/>
                <a:ea typeface="Times New Roman" pitchFamily="18" charset="0"/>
                <a:cs typeface="Arial" pitchFamily="34" charset="0"/>
              </a:rPr>
              <a:t> </a:t>
            </a:r>
            <a:r>
              <a:rPr kumimoji="0" lang="es-ES" sz="1800" b="1" i="0" u="none" strike="noStrike" cap="none" normalizeH="0" baseline="0" dirty="0" smtClean="0">
                <a:ln>
                  <a:noFill/>
                </a:ln>
                <a:effectLst/>
                <a:latin typeface="Arial" pitchFamily="34" charset="0"/>
                <a:ea typeface="Times New Roman" pitchFamily="18" charset="0"/>
                <a:cs typeface="Arial" pitchFamily="34" charset="0"/>
              </a:rPr>
              <a:t>ESTRUCTURA</a:t>
            </a:r>
            <a:r>
              <a:rPr kumimoji="0" lang="es-ES" sz="1800" b="1" i="0" u="none" strike="noStrike" cap="none" normalizeH="0" baseline="0" dirty="0" smtClean="0">
                <a:ln>
                  <a:noFill/>
                </a:ln>
                <a:effectLst/>
                <a:latin typeface="Calibri"/>
                <a:ea typeface="Times New Roman" pitchFamily="18" charset="0"/>
                <a:cs typeface="Arial" pitchFamily="34" charset="0"/>
              </a:rPr>
              <a:t> </a:t>
            </a:r>
            <a:endParaRPr kumimoji="0" lang="es-ES" sz="1200" b="0" i="0" u="none" strike="noStrike" cap="none" normalizeH="0" baseline="0" dirty="0" smtClean="0">
              <a:ln>
                <a:noFill/>
              </a:ln>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s-ES" sz="1200" b="1" i="0" u="none" strike="noStrike" cap="none" normalizeH="0" baseline="0" dirty="0" smtClean="0">
                <a:ln>
                  <a:noFill/>
                </a:ln>
                <a:solidFill>
                  <a:srgbClr val="FF33CC"/>
                </a:solidFill>
                <a:effectLst/>
                <a:latin typeface="Times New Roman" pitchFamily="18" charset="0"/>
                <a:ea typeface="Times New Roman" pitchFamily="18" charset="0"/>
                <a:cs typeface="Times New Roman" pitchFamily="18" charset="0"/>
              </a:rPr>
              <a:t>  </a:t>
            </a:r>
            <a:r>
              <a:rPr kumimoji="0" lang="es-ES" sz="1200" b="1" i="0"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rPr>
              <a:t>Estator:</a:t>
            </a:r>
            <a:r>
              <a:rPr kumimoji="0" lang="es-ES" sz="12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Formado por una corona de material ferromagnético denominada culata o yugo en cuyo interior, regularmente distribuidos y en número par, van dispuestos unos salientes radiales con una expansión en su extremo, denominados polos, sujetos por tornillos a la culata. Rodeando los polos, se hallan unas bobinas de hilo, o pletina de cobre aislado, cuya misión es, al ser alimentadas por corriente continua, crear el campo magnético inductor de la máquina, el cual presentará alternativamente polaridades norte y sur. Salvo las máquinas de potencia reducida, en general de menos de 1 Kw, encontramos también en el estator, alternando los polos antes citados, otros llamados polos  de conmutación.</a:t>
            </a:r>
            <a:endParaRPr kumimoji="0" lang="es-ES" sz="12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FF33CC"/>
                </a:solidFill>
                <a:effectLst/>
                <a:latin typeface="Times New Roman" pitchFamily="18" charset="0"/>
                <a:ea typeface="Times New Roman" pitchFamily="18" charset="0"/>
                <a:cs typeface="Times New Roman" pitchFamily="18" charset="0"/>
              </a:rPr>
              <a:t>   </a:t>
            </a:r>
            <a:r>
              <a:rPr kumimoji="0" lang="es-ES" sz="1200" b="1" i="0"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rPr>
              <a:t>Rotor:</a:t>
            </a:r>
            <a:r>
              <a:rPr kumimoji="0" lang="es-ES" sz="12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Formado por una columna de material ferromagnético, a base de chapas de hierro, aisladas unas de las otras por una capa de barniz o de óxido.  La corona de chapa magnética presenta en su superficie externa un ranurado donde se aloja el devanado inducido de la máquina. Este devanado esta constituido por bobinas de hilo o de pletina de cobre convenientemente aislados, cerrado sobre si mismo al conectar el final de la última bobina con el principio de la primera.</a:t>
            </a:r>
            <a:endParaRPr kumimoji="0" lang="es-ES" sz="12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FF33CC"/>
                </a:solidFill>
                <a:effectLst/>
                <a:latin typeface="Times New Roman" pitchFamily="18" charset="0"/>
                <a:ea typeface="Times New Roman" pitchFamily="18" charset="0"/>
                <a:cs typeface="Times New Roman" pitchFamily="18" charset="0"/>
              </a:rPr>
              <a:t>   </a:t>
            </a:r>
            <a:r>
              <a:rPr kumimoji="0" lang="es-ES" sz="1200" b="1" i="0"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rPr>
              <a:t>Colector: </a:t>
            </a:r>
            <a:r>
              <a:rPr kumimoji="0" lang="es-ES" sz="12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Constituido esencialmente por piezas planas de cobre duro de sección trapezoidal, llamadas delgas, separadas y aisladas unas de otras por delgadas láminas de mica, formando el conjunto un tubo cilíndrico aprisionado fuertemente. El colector tiene tantas delgas como bobinas posee el devanado inducido de la máquina.</a:t>
            </a:r>
            <a:endParaRPr kumimoji="0" lang="es-ES" sz="12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FF33CC"/>
                </a:solidFill>
                <a:effectLst/>
                <a:latin typeface="Times New Roman" pitchFamily="18" charset="0"/>
                <a:ea typeface="Times New Roman" pitchFamily="18" charset="0"/>
                <a:cs typeface="Times New Roman" pitchFamily="18" charset="0"/>
              </a:rPr>
              <a:t>   </a:t>
            </a:r>
            <a:r>
              <a:rPr kumimoji="0" lang="es-ES" sz="1200" b="1" i="0"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rPr>
              <a:t>Escobillas: </a:t>
            </a:r>
            <a:r>
              <a:rPr kumimoji="0" lang="es-ES" sz="12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dispuestas en los porta escobillas, de bronce o latón, que retienen las escobillas que establecerán el enlace eléctrico entre las delgas y el colector y el circuito de corriente continua exterior</a:t>
            </a:r>
            <a:r>
              <a:rPr kumimoji="0" lang="es-ES" sz="10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es-ES" sz="1800" b="1" i="0" u="none" strike="noStrike" cap="none" normalizeH="0" baseline="0" dirty="0" smtClean="0">
              <a:ln>
                <a:noFill/>
              </a:ln>
              <a:solidFill>
                <a:schemeClr val="tx1"/>
              </a:solidFill>
              <a:effectLst/>
              <a:latin typeface="Arial" pitchFamily="34" charset="0"/>
            </a:endParaRPr>
          </a:p>
        </p:txBody>
      </p:sp>
      <p:pic>
        <p:nvPicPr>
          <p:cNvPr id="4" name="3 Imagen" descr="C:\Documents and Settings\Amelia\Escritorio\Máquinas de Corriente Continua 1_files\composicion2.gif"/>
          <p:cNvPicPr/>
          <p:nvPr/>
        </p:nvPicPr>
        <p:blipFill>
          <a:blip r:embed="rId3" cstate="print"/>
          <a:srcRect/>
          <a:stretch>
            <a:fillRect/>
          </a:stretch>
        </p:blipFill>
        <p:spPr bwMode="auto">
          <a:xfrm>
            <a:off x="323528" y="3429000"/>
            <a:ext cx="8568951" cy="324036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29697">
                                            <p:txEl>
                                              <p:pRg st="0" end="0"/>
                                            </p:txEl>
                                          </p:spTgt>
                                        </p:tgtEl>
                                        <p:attrNameLst>
                                          <p:attrName>style.visibility</p:attrName>
                                        </p:attrNameLst>
                                      </p:cBhvr>
                                      <p:to>
                                        <p:strVal val="visible"/>
                                      </p:to>
                                    </p:set>
                                    <p:anim calcmode="lin" valueType="num">
                                      <p:cBhvr additive="base">
                                        <p:cTn id="7" dur="1000" fill="hold"/>
                                        <p:tgtEl>
                                          <p:spTgt spid="29697">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969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9697">
                                            <p:txEl>
                                              <p:pRg st="1" end="1"/>
                                            </p:txEl>
                                          </p:spTgt>
                                        </p:tgtEl>
                                        <p:attrNameLst>
                                          <p:attrName>style.visibility</p:attrName>
                                        </p:attrNameLst>
                                      </p:cBhvr>
                                      <p:to>
                                        <p:strVal val="visible"/>
                                      </p:to>
                                    </p:set>
                                    <p:anim calcmode="lin" valueType="num">
                                      <p:cBhvr additive="base">
                                        <p:cTn id="13" dur="500" fill="hold"/>
                                        <p:tgtEl>
                                          <p:spTgt spid="2969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969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9697">
                                            <p:txEl>
                                              <p:pRg st="2" end="2"/>
                                            </p:txEl>
                                          </p:spTgt>
                                        </p:tgtEl>
                                        <p:attrNameLst>
                                          <p:attrName>style.visibility</p:attrName>
                                        </p:attrNameLst>
                                      </p:cBhvr>
                                      <p:to>
                                        <p:strVal val="visible"/>
                                      </p:to>
                                    </p:set>
                                    <p:anim calcmode="lin" valueType="num">
                                      <p:cBhvr additive="base">
                                        <p:cTn id="19" dur="500" fill="hold"/>
                                        <p:tgtEl>
                                          <p:spTgt spid="2969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969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9697">
                                            <p:txEl>
                                              <p:pRg st="3" end="3"/>
                                            </p:txEl>
                                          </p:spTgt>
                                        </p:tgtEl>
                                        <p:attrNameLst>
                                          <p:attrName>style.visibility</p:attrName>
                                        </p:attrNameLst>
                                      </p:cBhvr>
                                      <p:to>
                                        <p:strVal val="visible"/>
                                      </p:to>
                                    </p:set>
                                    <p:anim calcmode="lin" valueType="num">
                                      <p:cBhvr additive="base">
                                        <p:cTn id="25" dur="500" fill="hold"/>
                                        <p:tgtEl>
                                          <p:spTgt spid="2969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969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9697">
                                            <p:txEl>
                                              <p:pRg st="4" end="4"/>
                                            </p:txEl>
                                          </p:spTgt>
                                        </p:tgtEl>
                                        <p:attrNameLst>
                                          <p:attrName>style.visibility</p:attrName>
                                        </p:attrNameLst>
                                      </p:cBhvr>
                                      <p:to>
                                        <p:strVal val="visible"/>
                                      </p:to>
                                    </p:set>
                                    <p:anim calcmode="lin" valueType="num">
                                      <p:cBhvr additive="base">
                                        <p:cTn id="31" dur="500" fill="hold"/>
                                        <p:tgtEl>
                                          <p:spTgt spid="2969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969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pic>
        <p:nvPicPr>
          <p:cNvPr id="3" name="2 Imagen" descr="C:\Documents and Settings\Amelia\Escritorio\Máquinas de Corriente Continua 1_files\imagen.jpg"/>
          <p:cNvPicPr/>
          <p:nvPr/>
        </p:nvPicPr>
        <p:blipFill>
          <a:blip r:embed="rId3" cstate="print"/>
          <a:srcRect/>
          <a:stretch>
            <a:fillRect/>
          </a:stretch>
        </p:blipFill>
        <p:spPr bwMode="auto">
          <a:xfrm>
            <a:off x="467544" y="836712"/>
            <a:ext cx="8424936" cy="5544615"/>
          </a:xfrm>
          <a:prstGeom prst="rect">
            <a:avLst/>
          </a:prstGeom>
          <a:noFill/>
          <a:ln w="9525">
            <a:noFill/>
            <a:miter lim="800000"/>
            <a:headEnd/>
            <a:tailEnd/>
          </a:ln>
        </p:spPr>
      </p:pic>
      <p:sp>
        <p:nvSpPr>
          <p:cNvPr id="4" name="3 Rectángulo"/>
          <p:cNvSpPr/>
          <p:nvPr/>
        </p:nvSpPr>
        <p:spPr>
          <a:xfrm>
            <a:off x="1043608" y="332656"/>
            <a:ext cx="7034105" cy="523220"/>
          </a:xfrm>
          <a:prstGeom prst="rect">
            <a:avLst/>
          </a:prstGeom>
          <a:noFill/>
        </p:spPr>
        <p:txBody>
          <a:bodyPr wrap="square" lIns="91440" tIns="45720" rIns="91440" bIns="45720">
            <a:spAutoFit/>
          </a:bodyPr>
          <a:lstStyle/>
          <a:p>
            <a:pPr algn="ctr"/>
            <a:r>
              <a:rPr lang="es-ES" sz="2800" b="1" dirty="0" smtClean="0">
                <a:ln w="17780" cmpd="sng">
                  <a:solidFill>
                    <a:srgbClr val="FFFFFF"/>
                  </a:solidFill>
                  <a:prstDash val="solid"/>
                  <a:miter lim="800000"/>
                </a:ln>
                <a:effectLst>
                  <a:outerShdw blurRad="50800" algn="tl" rotWithShape="0">
                    <a:srgbClr val="000000"/>
                  </a:outerShdw>
                </a:effectLst>
              </a:rPr>
              <a:t>MOTOR DE CORRIENTE CONTINUA</a:t>
            </a:r>
            <a:endParaRPr lang="es-ES" sz="2800" b="1" cap="none" spc="0" dirty="0">
              <a:ln w="17780" cmpd="sng">
                <a:solidFill>
                  <a:srgbClr val="FFFFFF"/>
                </a:solidFill>
                <a:prstDash val="solid"/>
                <a:miter lim="800000"/>
              </a:ln>
              <a:effectLst>
                <a:outerShdw blurRad="50800" algn="tl" rotWithShape="0">
                  <a:srgbClr val="00000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8" presetClass="emph" presetSubtype="0" fill="hold" nodeType="clickEffect">
                                  <p:stCondLst>
                                    <p:cond delay="0"/>
                                  </p:stCondLst>
                                  <p:childTnLst>
                                    <p:animRot by="21600000">
                                      <p:cBhvr>
                                        <p:cTn id="18" dur="2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pic>
        <p:nvPicPr>
          <p:cNvPr id="7" name="6 Imagen" descr="C:\Documents and Settings\Amelia\Escritorio\Máquinas de Corriente Continua 1_files\inductor.jpg"/>
          <p:cNvPicPr/>
          <p:nvPr/>
        </p:nvPicPr>
        <p:blipFill>
          <a:blip r:embed="rId3" cstate="print"/>
          <a:srcRect/>
          <a:stretch>
            <a:fillRect/>
          </a:stretch>
        </p:blipFill>
        <p:spPr bwMode="auto">
          <a:xfrm>
            <a:off x="611560" y="1052736"/>
            <a:ext cx="3262114" cy="4543425"/>
          </a:xfrm>
          <a:prstGeom prst="rect">
            <a:avLst/>
          </a:prstGeom>
          <a:noFill/>
          <a:ln w="9525">
            <a:noFill/>
            <a:miter lim="800000"/>
            <a:headEnd/>
            <a:tailEnd/>
          </a:ln>
        </p:spPr>
      </p:pic>
      <p:sp>
        <p:nvSpPr>
          <p:cNvPr id="8" name="7 Rectángulo"/>
          <p:cNvSpPr/>
          <p:nvPr/>
        </p:nvSpPr>
        <p:spPr>
          <a:xfrm>
            <a:off x="1403648" y="548680"/>
            <a:ext cx="1584176" cy="369332"/>
          </a:xfrm>
          <a:prstGeom prst="rect">
            <a:avLst/>
          </a:prstGeom>
        </p:spPr>
        <p:txBody>
          <a:bodyPr wrap="square">
            <a:spAutoFit/>
          </a:bodyPr>
          <a:lstStyle/>
          <a:p>
            <a:r>
              <a:rPr lang="es-ES" b="1" dirty="0" smtClean="0">
                <a:latin typeface="Times New Roman" pitchFamily="18" charset="0"/>
                <a:cs typeface="Times New Roman" pitchFamily="18" charset="0"/>
              </a:rPr>
              <a:t>INDUCTOR</a:t>
            </a:r>
            <a:endParaRPr lang="es-ES" dirty="0"/>
          </a:p>
        </p:txBody>
      </p:sp>
      <p:pic>
        <p:nvPicPr>
          <p:cNvPr id="9" name="8 Imagen" descr="C:\Documents and Settings\Amelia\Escritorio\Máquinas de Corriente Continua 1_files\inducido.jpg"/>
          <p:cNvPicPr/>
          <p:nvPr/>
        </p:nvPicPr>
        <p:blipFill>
          <a:blip r:embed="rId4" cstate="print"/>
          <a:srcRect/>
          <a:stretch>
            <a:fillRect/>
          </a:stretch>
        </p:blipFill>
        <p:spPr bwMode="auto">
          <a:xfrm>
            <a:off x="4499992" y="1052736"/>
            <a:ext cx="3791892" cy="4533900"/>
          </a:xfrm>
          <a:prstGeom prst="rect">
            <a:avLst/>
          </a:prstGeom>
          <a:noFill/>
          <a:ln w="9525">
            <a:noFill/>
            <a:miter lim="800000"/>
            <a:headEnd/>
            <a:tailEnd/>
          </a:ln>
        </p:spPr>
      </p:pic>
      <p:sp>
        <p:nvSpPr>
          <p:cNvPr id="10" name="9 Rectángulo"/>
          <p:cNvSpPr/>
          <p:nvPr/>
        </p:nvSpPr>
        <p:spPr>
          <a:xfrm>
            <a:off x="5580112" y="548680"/>
            <a:ext cx="1584176" cy="369332"/>
          </a:xfrm>
          <a:prstGeom prst="rect">
            <a:avLst/>
          </a:prstGeom>
        </p:spPr>
        <p:txBody>
          <a:bodyPr wrap="square">
            <a:spAutoFit/>
          </a:bodyPr>
          <a:lstStyle/>
          <a:p>
            <a:r>
              <a:rPr lang="es-ES" b="1" dirty="0" smtClean="0">
                <a:latin typeface="Times New Roman" pitchFamily="18" charset="0"/>
                <a:cs typeface="Times New Roman" pitchFamily="18" charset="0"/>
              </a:rPr>
              <a:t>INDUCIDO</a:t>
            </a:r>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sp>
        <p:nvSpPr>
          <p:cNvPr id="31745" name="Rectangle 1"/>
          <p:cNvSpPr>
            <a:spLocks noChangeArrowheads="1"/>
          </p:cNvSpPr>
          <p:nvPr/>
        </p:nvSpPr>
        <p:spPr bwMode="auto">
          <a:xfrm>
            <a:off x="395536" y="548680"/>
            <a:ext cx="8028384"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lang="es-ES" sz="1400" b="1" dirty="0" smtClean="0">
                <a:solidFill>
                  <a:srgbClr val="000000"/>
                </a:solidFill>
                <a:latin typeface="Times New Roman" pitchFamily="18" charset="0"/>
                <a:ea typeface="Times New Roman" pitchFamily="18" charset="0"/>
                <a:cs typeface="Times New Roman" pitchFamily="18" charset="0"/>
              </a:rPr>
              <a:t>Son máquinas de corriente alterna que se caracterizan por tener una velocidad dependiente directamente de la frecuencia de la red. Pueden ser monofásicas o trifásicas, especialmente en aplicaciones de potencia; se llaman así porque trabajan a velocidad constante y frecuencia constante en condiciones de operación estacionarias. Como la mayoría de las máquinas giratorias, una máquina síncrona es capaz de trabajar como motor o generador e incluso como reactor o como condensador. Se</a:t>
            </a:r>
            <a:r>
              <a:rPr kumimoji="0" lang="es-ES"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utilizan en mayor medida como generadores de corriente alterna que como motores de corriente alterna, ya que no presentan par de arranque y hay que emplear diferentes métodos de arranque y aceleración hasta la velocidad de sincronismo. También se utilizan para controlar la potencia reactiva de la red por su capacidad para, manteniendo la potencia activa desarrollada constante, variar la potencia reactiva que absorbe o cede a la red. Estos Motores tienen como características</a:t>
            </a:r>
            <a:r>
              <a:rPr kumimoji="0" lang="es-ES" sz="1400" b="1" i="0" u="none" strike="noStrike" cap="none" normalizeH="0" dirty="0" smtClean="0">
                <a:ln>
                  <a:noFill/>
                </a:ln>
                <a:solidFill>
                  <a:srgbClr val="000000"/>
                </a:solidFill>
                <a:effectLst/>
                <a:latin typeface="Times New Roman" pitchFamily="18" charset="0"/>
                <a:ea typeface="Times New Roman" pitchFamily="18" charset="0"/>
                <a:cs typeface="Times New Roman" pitchFamily="18" charset="0"/>
              </a:rPr>
              <a:t> de ser de alimentación </a:t>
            </a:r>
            <a:r>
              <a:rPr lang="es-ES" sz="1400" b="1" dirty="0" smtClean="0">
                <a:solidFill>
                  <a:srgbClr val="000000"/>
                </a:solidFill>
                <a:latin typeface="Times New Roman" pitchFamily="18" charset="0"/>
                <a:ea typeface="Times New Roman" pitchFamily="18" charset="0"/>
                <a:cs typeface="Times New Roman" pitchFamily="18" charset="0"/>
              </a:rPr>
              <a:t>monofásica Los motores de AC síncronos debido a sus limitaciones en cuanto a regulación de velocidad, se utilizan solamente en aplicaciones industriales muy específicas. Una de ellas son las centrales hidráulicas de bombeo, en donde está máquina síncrona funciona alternativamente como generador y como motor.</a:t>
            </a:r>
          </a:p>
          <a:p>
            <a:pPr algn="just" fontAlgn="base">
              <a:spcBef>
                <a:spcPct val="0"/>
              </a:spcBef>
              <a:spcAft>
                <a:spcPct val="0"/>
              </a:spcAft>
            </a:pPr>
            <a:r>
              <a:rPr lang="es-ES" sz="1400" b="1" dirty="0" smtClean="0">
                <a:solidFill>
                  <a:srgbClr val="000000"/>
                </a:solidFill>
                <a:latin typeface="Times New Roman" pitchFamily="18" charset="0"/>
                <a:ea typeface="Times New Roman" pitchFamily="18" charset="0"/>
                <a:cs typeface="Times New Roman" pitchFamily="18" charset="0"/>
              </a:rPr>
              <a:t>        </a:t>
            </a:r>
          </a:p>
          <a:p>
            <a:pPr algn="just" fontAlgn="base">
              <a:spcBef>
                <a:spcPct val="0"/>
              </a:spcBef>
              <a:spcAft>
                <a:spcPct val="0"/>
              </a:spcAft>
            </a:pPr>
            <a:endParaRPr kumimoji="0" lang="es-ES" sz="14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5" name="4 Rectángulo"/>
          <p:cNvSpPr/>
          <p:nvPr/>
        </p:nvSpPr>
        <p:spPr>
          <a:xfrm>
            <a:off x="3059832" y="260648"/>
            <a:ext cx="3140604" cy="369332"/>
          </a:xfrm>
          <a:prstGeom prst="rect">
            <a:avLst/>
          </a:prstGeom>
        </p:spPr>
        <p:txBody>
          <a:bodyPr wrap="none">
            <a:spAutoFit/>
          </a:bodyPr>
          <a:lstStyle/>
          <a:p>
            <a:pPr algn="ctr"/>
            <a:r>
              <a:rPr lang="es-ES" b="1" dirty="0" smtClean="0">
                <a:solidFill>
                  <a:srgbClr val="000066"/>
                </a:solidFill>
                <a:latin typeface="Times New Roman" pitchFamily="18" charset="0"/>
                <a:cs typeface="Times New Roman" pitchFamily="18" charset="0"/>
              </a:rPr>
              <a:t>MAQUINAS SINCRONICAS</a:t>
            </a:r>
            <a:endParaRPr lang="es-ES" dirty="0">
              <a:solidFill>
                <a:srgbClr val="000066"/>
              </a:solidFill>
            </a:endParaRPr>
          </a:p>
        </p:txBody>
      </p:sp>
      <p:sp>
        <p:nvSpPr>
          <p:cNvPr id="31746" name="Rectangle 2"/>
          <p:cNvSpPr>
            <a:spLocks noChangeArrowheads="1"/>
          </p:cNvSpPr>
          <p:nvPr/>
        </p:nvSpPr>
        <p:spPr bwMode="auto">
          <a:xfrm>
            <a:off x="0" y="3573016"/>
            <a:ext cx="9144000" cy="2677656"/>
          </a:xfrm>
          <a:prstGeom prst="rect">
            <a:avLst/>
          </a:prstGeom>
          <a:noFill/>
          <a:ln w="9525">
            <a:noFill/>
            <a:miter lim="800000"/>
            <a:headEnd/>
            <a:tailEnd/>
          </a:ln>
          <a:effectLst/>
        </p:spPr>
        <p:txBody>
          <a:bodyPr vert="horz" wrap="square" lIns="304704"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solidFill>
                  <a:srgbClr val="000066"/>
                </a:solidFill>
                <a:effectLst/>
                <a:latin typeface="Times New Roman" pitchFamily="18" charset="0"/>
                <a:ea typeface="Times New Roman" pitchFamily="18" charset="0"/>
                <a:cs typeface="Times New Roman" pitchFamily="18" charset="0"/>
              </a:rPr>
              <a:t>PRINCIPIO DE FUNCIONAMIENTO</a:t>
            </a:r>
            <a:endParaRPr kumimoji="0" lang="es-ES" sz="1400" b="1" i="0" u="none" strike="noStrike" cap="none" normalizeH="0" baseline="0" dirty="0" smtClean="0">
              <a:ln>
                <a:noFill/>
              </a:ln>
              <a:solidFill>
                <a:srgbClr val="000066"/>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Como generador:</a:t>
            </a:r>
            <a:endParaRPr kumimoji="0" lang="es-ES"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Una turbina acciona el rotor de la máquina sincrónica a la vez que se alimenta el devanado retórico (devanado de campo) con corriente continua. El entrehierro variable (máquinas de polos salientes) o la distribución del devanado de campo (máquinas de rotor liso) contribuyen a crear un campo más o menos senoidal en el entrehierro, que hace aparecer en los bornes del devanado estatórico (devanado inducido) una tensión senoidal. Al conectar al devanado inducido una carga trifásica equilibrada aparece un sistema trifásico de corrientes y una fuerza magnetomotriz senoidal.</a:t>
            </a:r>
            <a:endParaRPr kumimoji="0" lang="es-ES"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Como motor:</a:t>
            </a:r>
            <a:endParaRPr kumimoji="0" lang="es-ES"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En este caso se lleva la máquina síncrona a la velocidad de sincronismo, pues la máquina síncrona no tiene par de arranque, y se alimentan el devanado retórico (devanado de campo) con corriente contínua y el devanado estatórico (devanado inducido) con corriente alterna. La interacción entre los campos creados por ambas corrientes mantiene el giro del rotor a la velocidad de sincronismo</a:t>
            </a:r>
            <a:r>
              <a:rPr kumimoji="0" lang="es-ES" sz="1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es-ES"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1745">
                                            <p:txEl>
                                              <p:pRg st="0" end="0"/>
                                            </p:txEl>
                                          </p:spTgt>
                                        </p:tgtEl>
                                        <p:attrNameLst>
                                          <p:attrName>style.visibility</p:attrName>
                                        </p:attrNameLst>
                                      </p:cBhvr>
                                      <p:to>
                                        <p:strVal val="visible"/>
                                      </p:to>
                                    </p:set>
                                    <p:anim calcmode="lin" valueType="num">
                                      <p:cBhvr additive="base">
                                        <p:cTn id="13" dur="1000" fill="hold"/>
                                        <p:tgtEl>
                                          <p:spTgt spid="31745">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174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1746">
                                            <p:txEl>
                                              <p:pRg st="0" end="0"/>
                                            </p:txEl>
                                          </p:spTgt>
                                        </p:tgtEl>
                                        <p:attrNameLst>
                                          <p:attrName>style.visibility</p:attrName>
                                        </p:attrNameLst>
                                      </p:cBhvr>
                                      <p:to>
                                        <p:strVal val="visible"/>
                                      </p:to>
                                    </p:set>
                                    <p:anim calcmode="lin" valueType="num">
                                      <p:cBhvr additive="base">
                                        <p:cTn id="19" dur="500" fill="hold"/>
                                        <p:tgtEl>
                                          <p:spTgt spid="31746">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174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1746">
                                            <p:txEl>
                                              <p:pRg st="1" end="1"/>
                                            </p:txEl>
                                          </p:spTgt>
                                        </p:tgtEl>
                                        <p:attrNameLst>
                                          <p:attrName>style.visibility</p:attrName>
                                        </p:attrNameLst>
                                      </p:cBhvr>
                                      <p:to>
                                        <p:strVal val="visible"/>
                                      </p:to>
                                    </p:set>
                                    <p:anim calcmode="lin" valueType="num">
                                      <p:cBhvr additive="base">
                                        <p:cTn id="25" dur="500" fill="hold"/>
                                        <p:tgtEl>
                                          <p:spTgt spid="31746">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1746">
                                            <p:txEl>
                                              <p:pRg st="1" end="1"/>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1746">
                                            <p:txEl>
                                              <p:pRg st="2" end="2"/>
                                            </p:txEl>
                                          </p:spTgt>
                                        </p:tgtEl>
                                        <p:attrNameLst>
                                          <p:attrName>style.visibility</p:attrName>
                                        </p:attrNameLst>
                                      </p:cBhvr>
                                      <p:to>
                                        <p:strVal val="visible"/>
                                      </p:to>
                                    </p:set>
                                    <p:anim calcmode="lin" valueType="num">
                                      <p:cBhvr additive="base">
                                        <p:cTn id="29" dur="500" fill="hold"/>
                                        <p:tgtEl>
                                          <p:spTgt spid="31746">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174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1746">
                                            <p:txEl>
                                              <p:pRg st="3" end="3"/>
                                            </p:txEl>
                                          </p:spTgt>
                                        </p:tgtEl>
                                        <p:attrNameLst>
                                          <p:attrName>style.visibility</p:attrName>
                                        </p:attrNameLst>
                                      </p:cBhvr>
                                      <p:to>
                                        <p:strVal val="visible"/>
                                      </p:to>
                                    </p:set>
                                    <p:anim calcmode="lin" valueType="num">
                                      <p:cBhvr additive="base">
                                        <p:cTn id="35" dur="500" fill="hold"/>
                                        <p:tgtEl>
                                          <p:spTgt spid="31746">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1746">
                                            <p:txEl>
                                              <p:pRg st="3" end="3"/>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1746">
                                            <p:txEl>
                                              <p:pRg st="4" end="4"/>
                                            </p:txEl>
                                          </p:spTgt>
                                        </p:tgtEl>
                                        <p:attrNameLst>
                                          <p:attrName>style.visibility</p:attrName>
                                        </p:attrNameLst>
                                      </p:cBhvr>
                                      <p:to>
                                        <p:strVal val="visible"/>
                                      </p:to>
                                    </p:set>
                                    <p:anim calcmode="lin" valueType="num">
                                      <p:cBhvr additive="base">
                                        <p:cTn id="39" dur="500" fill="hold"/>
                                        <p:tgtEl>
                                          <p:spTgt spid="31746">
                                            <p:txEl>
                                              <p:pRg st="4" end="4"/>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174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sp>
        <p:nvSpPr>
          <p:cNvPr id="3" name="2 Rectángulo"/>
          <p:cNvSpPr/>
          <p:nvPr/>
        </p:nvSpPr>
        <p:spPr>
          <a:xfrm>
            <a:off x="0" y="692696"/>
            <a:ext cx="8496944" cy="1600438"/>
          </a:xfrm>
          <a:prstGeom prst="rect">
            <a:avLst/>
          </a:prstGeom>
        </p:spPr>
        <p:txBody>
          <a:bodyPr wrap="square">
            <a:spAutoFit/>
          </a:bodyPr>
          <a:lstStyle/>
          <a:p>
            <a:pPr algn="ctr"/>
            <a:r>
              <a:rPr lang="es-ES" sz="1400" b="1" dirty="0" smtClean="0">
                <a:solidFill>
                  <a:srgbClr val="663300"/>
                </a:solidFill>
                <a:latin typeface="Times New Roman" pitchFamily="18" charset="0"/>
                <a:cs typeface="Times New Roman" pitchFamily="18" charset="0"/>
              </a:rPr>
              <a:t>1) MOTOR  FASE PARTIDA</a:t>
            </a:r>
          </a:p>
          <a:p>
            <a:pPr algn="just"/>
            <a:r>
              <a:rPr lang="es-ES" sz="1400" b="1" dirty="0" smtClean="0">
                <a:latin typeface="Times New Roman" pitchFamily="18" charset="0"/>
                <a:cs typeface="Times New Roman" pitchFamily="18" charset="0"/>
              </a:rPr>
              <a:t> </a:t>
            </a:r>
            <a:r>
              <a:rPr lang="es-ES" sz="1400" dirty="0" smtClean="0">
                <a:latin typeface="Times New Roman" pitchFamily="18" charset="0"/>
                <a:cs typeface="Times New Roman" pitchFamily="18" charset="0"/>
              </a:rPr>
              <a:t>Es un motor de inducción monofásico con dos embobinados de Estator, uno principal (M) y otro auxiliar de arranque (A). Ambos bobinados se conectan en paralelo y la tensión de la red se aplica a ambos. Estos dos embobinados están separados por un espacio de 90 grados eléctricos a lo largo del estator, y el embobinado auxiliar está diseñado para desconectarse del circuito a una determinada velocidad mediante un interruptor centrifugo; Además, este embobinado está diseñado para tener un cociente resistencia / reactancia mayor que el embobinado principal, de tal manera que la corriente del embobinado auxiliar adelante la corriente en el embobinado principal. </a:t>
            </a:r>
            <a:endParaRPr lang="es-ES" sz="1400" dirty="0">
              <a:latin typeface="Times New Roman" pitchFamily="18" charset="0"/>
              <a:cs typeface="Times New Roman" pitchFamily="18" charset="0"/>
            </a:endParaRPr>
          </a:p>
        </p:txBody>
      </p:sp>
      <p:sp>
        <p:nvSpPr>
          <p:cNvPr id="36866" name="Rectangle 2"/>
          <p:cNvSpPr>
            <a:spLocks noChangeArrowheads="1"/>
          </p:cNvSpPr>
          <p:nvPr/>
        </p:nvSpPr>
        <p:spPr bwMode="auto">
          <a:xfrm>
            <a:off x="0" y="2384594"/>
            <a:ext cx="8855968"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strike="noStrike" cap="none" normalizeH="0" baseline="0" dirty="0" smtClean="0">
                <a:ln>
                  <a:noFill/>
                </a:ln>
                <a:solidFill>
                  <a:srgbClr val="663300"/>
                </a:solidFill>
                <a:effectLst/>
                <a:latin typeface="Times New Roman" pitchFamily="18" charset="0"/>
                <a:ea typeface="Times New Roman" pitchFamily="18" charset="0"/>
                <a:cs typeface="Times New Roman" pitchFamily="18" charset="0"/>
              </a:rPr>
              <a:t>2)  MOTOR DE ARRANQUE CAPACITIVO</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s-ES" sz="1200" b="0" i="0"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40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Estos se diferencian de los motores de división de fases en el hecho de que las bobinas de encendido tienen más vueltas (frecuentemente más que el embobinado principal) y se alimenta mediante condensadores en serie. El resultado de complicar mínimamente el circuito es el de un mejor encendido. Los condensadores en serie son la causa de que la corriente que se da en la bobina de arranque esté atrasada respecto a la fase de la tensión suministrada, escogiendo de forma correcta la bobina y el condensador, podemos aproximar en gran manera la diferencia de fase ideal de 90°.</a:t>
            </a:r>
            <a:endParaRPr kumimoji="0" lang="es-ES" sz="140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6" name="5 Rectángulo"/>
          <p:cNvSpPr/>
          <p:nvPr/>
        </p:nvSpPr>
        <p:spPr>
          <a:xfrm>
            <a:off x="1650221" y="260648"/>
            <a:ext cx="5959838" cy="369332"/>
          </a:xfrm>
          <a:prstGeom prst="rect">
            <a:avLst/>
          </a:prstGeom>
        </p:spPr>
        <p:txBody>
          <a:bodyPr wrap="none">
            <a:spAutoFit/>
          </a:bodyPr>
          <a:lstStyle/>
          <a:p>
            <a:pPr algn="ctr"/>
            <a:r>
              <a:rPr lang="es-ES" b="1" dirty="0" smtClean="0">
                <a:solidFill>
                  <a:srgbClr val="663300"/>
                </a:solidFill>
                <a:latin typeface="Times New Roman" pitchFamily="18" charset="0"/>
                <a:cs typeface="Times New Roman" pitchFamily="18" charset="0"/>
              </a:rPr>
              <a:t>TIPOS DE MOTORES SINCRONICOS MONOFASICOS</a:t>
            </a:r>
            <a:endParaRPr lang="es-ES" dirty="0">
              <a:solidFill>
                <a:srgbClr val="663300"/>
              </a:solidFill>
            </a:endParaRPr>
          </a:p>
        </p:txBody>
      </p:sp>
      <p:sp>
        <p:nvSpPr>
          <p:cNvPr id="36867" name="Rectangle 3"/>
          <p:cNvSpPr>
            <a:spLocks noChangeArrowheads="1"/>
          </p:cNvSpPr>
          <p:nvPr/>
        </p:nvSpPr>
        <p:spPr bwMode="auto">
          <a:xfrm>
            <a:off x="0" y="4180344"/>
            <a:ext cx="91440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strike="noStrike" cap="none" normalizeH="0" baseline="0" dirty="0" smtClean="0">
                <a:ln>
                  <a:noFill/>
                </a:ln>
                <a:solidFill>
                  <a:srgbClr val="663300"/>
                </a:solidFill>
                <a:effectLst/>
                <a:latin typeface="Times New Roman" pitchFamily="18" charset="0"/>
                <a:ea typeface="Times New Roman" pitchFamily="18" charset="0"/>
                <a:cs typeface="Times New Roman" pitchFamily="18" charset="0"/>
              </a:rPr>
              <a:t>3) MOTOR CON CONDENSADOR PERMANENTE</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s-ES" sz="1400" b="1" i="0"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40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Es</a:t>
            </a:r>
            <a:r>
              <a:rPr kumimoji="0" lang="es-ES" sz="1400" i="0" u="none" strike="noStrike" cap="none" normalizeH="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s-ES" sz="140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un motor monofásico que funciona con los devanados permanentes. Los dos devanados tienen la misma sección y tiene el mismo numero de espiras, es decir los dos devanados son idénticos. Este motor no tiene centrifugo el motor arranca y funciona por la partición de fase en cuadratura producido por dos devanados idénticos desfasados, este motor tiene un par de arranque bajo, en el momento de arranque la corriente en la rama capacitiva es pequeña y el par de arranque es alrededor del 50% del par nominal.</a:t>
            </a:r>
            <a:endParaRPr kumimoji="0" lang="es-ES" sz="14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40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Debido al campo magnético giratorio producido por devanados iguales cuyas corrientes desfasan en casi 90° el par de funcionamiento es uniforme y el motor no presenta zumbidos al igual que otros motores monofásicos. El valor del condensador se elige de forma que las corrientes de marcha en ambos devanados son iguales y desfasados en 90°. El conmutador puede cambiar de posición con cierto tiempo por lo tanto, los devanados funcionan independientes y mediante el condensador en serie.</a:t>
            </a:r>
            <a:endParaRPr kumimoji="0" lang="es-ES" sz="140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000" fill="hold"/>
                                        <p:tgtEl>
                                          <p:spTgt spid="3"/>
                                        </p:tgtEl>
                                        <p:attrNameLst>
                                          <p:attrName>ppt_x</p:attrName>
                                        </p:attrNameLst>
                                      </p:cBhvr>
                                      <p:tavLst>
                                        <p:tav tm="0">
                                          <p:val>
                                            <p:strVal val="#ppt_x"/>
                                          </p:val>
                                        </p:tav>
                                        <p:tav tm="100000">
                                          <p:val>
                                            <p:strVal val="#ppt_x"/>
                                          </p:val>
                                        </p:tav>
                                      </p:tavLst>
                                    </p:anim>
                                    <p:anim calcmode="lin" valueType="num">
                                      <p:cBhvr additive="base">
                                        <p:cTn id="14"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36866"/>
                                        </p:tgtEl>
                                        <p:attrNameLst>
                                          <p:attrName>style.visibility</p:attrName>
                                        </p:attrNameLst>
                                      </p:cBhvr>
                                      <p:to>
                                        <p:strVal val="visible"/>
                                      </p:to>
                                    </p:set>
                                    <p:anim calcmode="lin" valueType="num">
                                      <p:cBhvr additive="base">
                                        <p:cTn id="19" dur="1000" fill="hold"/>
                                        <p:tgtEl>
                                          <p:spTgt spid="36866"/>
                                        </p:tgtEl>
                                        <p:attrNameLst>
                                          <p:attrName>ppt_x</p:attrName>
                                        </p:attrNameLst>
                                      </p:cBhvr>
                                      <p:tavLst>
                                        <p:tav tm="0">
                                          <p:val>
                                            <p:strVal val="#ppt_x"/>
                                          </p:val>
                                        </p:tav>
                                        <p:tav tm="100000">
                                          <p:val>
                                            <p:strVal val="#ppt_x"/>
                                          </p:val>
                                        </p:tav>
                                      </p:tavLst>
                                    </p:anim>
                                    <p:anim calcmode="lin" valueType="num">
                                      <p:cBhvr additive="base">
                                        <p:cTn id="20" dur="1000" fill="hold"/>
                                        <p:tgtEl>
                                          <p:spTgt spid="3686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4" fill="hold" grpId="0" nodeType="clickEffect">
                                  <p:stCondLst>
                                    <p:cond delay="0"/>
                                  </p:stCondLst>
                                  <p:childTnLst>
                                    <p:set>
                                      <p:cBhvr>
                                        <p:cTn id="24" dur="1" fill="hold">
                                          <p:stCondLst>
                                            <p:cond delay="0"/>
                                          </p:stCondLst>
                                        </p:cTn>
                                        <p:tgtEl>
                                          <p:spTgt spid="36867"/>
                                        </p:tgtEl>
                                        <p:attrNameLst>
                                          <p:attrName>style.visibility</p:attrName>
                                        </p:attrNameLst>
                                      </p:cBhvr>
                                      <p:to>
                                        <p:strVal val="visible"/>
                                      </p:to>
                                    </p:set>
                                    <p:anim calcmode="lin" valueType="num">
                                      <p:cBhvr additive="base">
                                        <p:cTn id="25" dur="1000" fill="hold"/>
                                        <p:tgtEl>
                                          <p:spTgt spid="36867"/>
                                        </p:tgtEl>
                                        <p:attrNameLst>
                                          <p:attrName>ppt_x</p:attrName>
                                        </p:attrNameLst>
                                      </p:cBhvr>
                                      <p:tavLst>
                                        <p:tav tm="0">
                                          <p:val>
                                            <p:strVal val="#ppt_x"/>
                                          </p:val>
                                        </p:tav>
                                        <p:tav tm="100000">
                                          <p:val>
                                            <p:strVal val="#ppt_x"/>
                                          </p:val>
                                        </p:tav>
                                      </p:tavLst>
                                    </p:anim>
                                    <p:anim calcmode="lin" valueType="num">
                                      <p:cBhvr additive="base">
                                        <p:cTn id="26" dur="1000" fill="hold"/>
                                        <p:tgtEl>
                                          <p:spTgt spid="368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6866" grpId="0"/>
      <p:bldP spid="6" grpId="0"/>
      <p:bldP spid="3686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sp>
        <p:nvSpPr>
          <p:cNvPr id="35842" name="Rectangle 2"/>
          <p:cNvSpPr>
            <a:spLocks noChangeArrowheads="1"/>
          </p:cNvSpPr>
          <p:nvPr/>
        </p:nvSpPr>
        <p:spPr bwMode="auto">
          <a:xfrm>
            <a:off x="0" y="1484784"/>
            <a:ext cx="8676456"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solidFill>
                  <a:srgbClr val="663300"/>
                </a:solidFill>
                <a:effectLst/>
                <a:latin typeface="Times New Roman" pitchFamily="18" charset="0"/>
                <a:ea typeface="Times New Roman" pitchFamily="18" charset="0"/>
                <a:cs typeface="Times New Roman" pitchFamily="18" charset="0"/>
              </a:rPr>
              <a:t>4)  MOTOR UNIVERSAL</a:t>
            </a:r>
          </a:p>
          <a:p>
            <a:pPr fontAlgn="base">
              <a:spcBef>
                <a:spcPct val="0"/>
              </a:spcBef>
              <a:spcAft>
                <a:spcPct val="0"/>
              </a:spcAft>
            </a:pPr>
            <a:r>
              <a:rPr kumimoji="0" lang="es-ES"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Es un motor que tiene las</a:t>
            </a:r>
            <a:r>
              <a:rPr kumimoji="0" lang="es-ES" sz="1400" b="0" i="0" u="none" strike="noStrike" cap="none" normalizeH="0" dirty="0" smtClean="0">
                <a:ln>
                  <a:noFill/>
                </a:ln>
                <a:solidFill>
                  <a:srgbClr val="000000"/>
                </a:solidFill>
                <a:effectLst/>
                <a:latin typeface="Times New Roman" pitchFamily="18" charset="0"/>
                <a:ea typeface="Times New Roman" pitchFamily="18" charset="0"/>
                <a:cs typeface="Times New Roman" pitchFamily="18" charset="0"/>
              </a:rPr>
              <a:t> características similares a un motor de corriente continua</a:t>
            </a:r>
            <a:r>
              <a:rPr kumimoji="0" lang="es-ES"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y se le denomina así por ser el único motor que puede conectarse tanto a </a:t>
            </a:r>
            <a:r>
              <a:rPr kumimoji="0" lang="es-ES"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corriente alterna</a:t>
            </a:r>
            <a:r>
              <a:rPr kumimoji="0" lang="es-ES"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como a </a:t>
            </a:r>
            <a:r>
              <a:rPr kumimoji="0" lang="es-ES"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corriente continua</a:t>
            </a:r>
            <a:r>
              <a:rPr lang="es-ES" sz="1400" dirty="0" smtClean="0">
                <a:solidFill>
                  <a:srgbClr val="000000"/>
                </a:solidFill>
                <a:latin typeface="Times New Roman" pitchFamily="18" charset="0"/>
                <a:ea typeface="Times New Roman" pitchFamily="18" charset="0"/>
                <a:cs typeface="Times New Roman" pitchFamily="18" charset="0"/>
              </a:rPr>
              <a:t>. Estos motores  se distinguen por su conmutador devanado y las escobillas. Los componentes de este motor son: Los campos (estator), la masa (rotor), las escobillas (los excitadores) y las tapas (las cubiertas laterales del motor). El circuito eléctrico es muy simple, tiene solamente una vía para el paso de la corriente, porque el circuito está conectado en serie. Su potencial es mayor por tener mayor flexibilidad en vencer la inercia cuando está en reposo, o sea, tiene un par de arranque excelente, pero tiene una dificultad, y es que no está construido para uso continuo o permanente.</a:t>
            </a:r>
            <a:endParaRPr kumimoji="0" lang="es-ES"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5843" name="Rectangle 3"/>
          <p:cNvSpPr>
            <a:spLocks noChangeArrowheads="1"/>
          </p:cNvSpPr>
          <p:nvPr/>
        </p:nvSpPr>
        <p:spPr bwMode="auto">
          <a:xfrm>
            <a:off x="251520" y="3284984"/>
            <a:ext cx="8424937" cy="166199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strike="noStrike" cap="none" normalizeH="0" baseline="0" dirty="0" smtClean="0">
                <a:ln>
                  <a:noFill/>
                </a:ln>
                <a:solidFill>
                  <a:srgbClr val="663300"/>
                </a:solidFill>
                <a:effectLst/>
                <a:latin typeface="Times New Roman" pitchFamily="18" charset="0"/>
                <a:ea typeface="Times New Roman" pitchFamily="18" charset="0"/>
                <a:cs typeface="Times New Roman" pitchFamily="18" charset="0"/>
              </a:rPr>
              <a:t>CONSTITUCIÓN DE UN MOTOR UNIVERSAL</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400" b="1" i="0" strike="noStrike" cap="none" normalizeH="0" baseline="0" dirty="0" smtClean="0">
              <a:ln>
                <a:noFill/>
              </a:ln>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400" b="1" i="0" strike="noStrike" cap="none" normalizeH="0" baseline="0" dirty="0" smtClean="0">
                <a:ln>
                  <a:noFill/>
                </a:ln>
                <a:effectLst/>
                <a:latin typeface="Times New Roman" pitchFamily="18" charset="0"/>
                <a:ea typeface="Times New Roman" pitchFamily="18" charset="0"/>
                <a:cs typeface="Times New Roman" pitchFamily="18" charset="0"/>
              </a:rPr>
              <a:t>Bobinas conductoras:</a:t>
            </a:r>
            <a:r>
              <a:rPr kumimoji="0" lang="es-ES" sz="1400" b="0" i="0" strike="noStrike" cap="none" normalizeH="0" baseline="0" dirty="0" smtClean="0">
                <a:ln>
                  <a:noFill/>
                </a:ln>
                <a:effectLst/>
                <a:latin typeface="Times New Roman" pitchFamily="18" charset="0"/>
                <a:ea typeface="Times New Roman" pitchFamily="18" charset="0"/>
                <a:cs typeface="Times New Roman" pitchFamily="18" charset="0"/>
              </a:rPr>
              <a:t> Se las conoce con el nombre de inductor o campos inductores.</a:t>
            </a:r>
            <a:br>
              <a:rPr kumimoji="0" lang="es-ES" sz="1400" b="0" i="0" strike="noStrike" cap="none" normalizeH="0" baseline="0" dirty="0" smtClean="0">
                <a:ln>
                  <a:noFill/>
                </a:ln>
                <a:effectLst/>
                <a:latin typeface="Times New Roman" pitchFamily="18" charset="0"/>
                <a:ea typeface="Times New Roman" pitchFamily="18" charset="0"/>
                <a:cs typeface="Times New Roman" pitchFamily="18" charset="0"/>
              </a:rPr>
            </a:br>
            <a:r>
              <a:rPr kumimoji="0" lang="es-ES" sz="1400" b="1" i="0" strike="noStrike" cap="none" normalizeH="0" baseline="0" dirty="0" smtClean="0">
                <a:ln>
                  <a:noFill/>
                </a:ln>
                <a:effectLst/>
                <a:latin typeface="Times New Roman" pitchFamily="18" charset="0"/>
                <a:ea typeface="Times New Roman" pitchFamily="18" charset="0"/>
                <a:cs typeface="Times New Roman" pitchFamily="18" charset="0"/>
              </a:rPr>
              <a:t>Bobina inducido:</a:t>
            </a:r>
            <a:r>
              <a:rPr kumimoji="0" lang="es-ES" sz="1400" b="0" i="0" strike="noStrike" cap="none" normalizeH="0" baseline="0" dirty="0" smtClean="0">
                <a:ln>
                  <a:noFill/>
                </a:ln>
                <a:effectLst/>
                <a:latin typeface="Times New Roman" pitchFamily="18" charset="0"/>
                <a:ea typeface="Times New Roman" pitchFamily="18" charset="0"/>
                <a:cs typeface="Times New Roman" pitchFamily="18" charset="0"/>
              </a:rPr>
              <a:t> Es el rotor bobinado y se le conoce con el nombre de inducido o armadura.</a:t>
            </a:r>
            <a:br>
              <a:rPr kumimoji="0" lang="es-ES" sz="1400" b="0" i="0" strike="noStrike" cap="none" normalizeH="0" baseline="0" dirty="0" smtClean="0">
                <a:ln>
                  <a:noFill/>
                </a:ln>
                <a:effectLst/>
                <a:latin typeface="Times New Roman" pitchFamily="18" charset="0"/>
                <a:ea typeface="Times New Roman" pitchFamily="18" charset="0"/>
                <a:cs typeface="Times New Roman" pitchFamily="18" charset="0"/>
              </a:rPr>
            </a:br>
            <a:r>
              <a:rPr kumimoji="0" lang="es-ES" sz="1400" b="1" i="0" strike="noStrike" cap="none" normalizeH="0" baseline="0" dirty="0" smtClean="0">
                <a:ln>
                  <a:noFill/>
                </a:ln>
                <a:effectLst/>
                <a:latin typeface="Times New Roman" pitchFamily="18" charset="0"/>
                <a:ea typeface="Times New Roman" pitchFamily="18" charset="0"/>
                <a:cs typeface="Times New Roman" pitchFamily="18" charset="0"/>
              </a:rPr>
              <a:t>Escobillas:</a:t>
            </a:r>
            <a:r>
              <a:rPr kumimoji="0" lang="es-ES" sz="1400" b="0" i="0" strike="noStrike" cap="none" normalizeH="0" baseline="0" dirty="0" smtClean="0">
                <a:ln>
                  <a:noFill/>
                </a:ln>
                <a:effectLst/>
                <a:latin typeface="Times New Roman" pitchFamily="18" charset="0"/>
                <a:ea typeface="Times New Roman" pitchFamily="18" charset="0"/>
                <a:cs typeface="Times New Roman" pitchFamily="18" charset="0"/>
              </a:rPr>
              <a:t> Son fabricadas de carbón por ser un material suave y un coeficiente de temperatura negativo.</a:t>
            </a:r>
            <a:br>
              <a:rPr kumimoji="0" lang="es-ES" sz="1400" b="0" i="0" strike="noStrike" cap="none" normalizeH="0" baseline="0" dirty="0" smtClean="0">
                <a:ln>
                  <a:noFill/>
                </a:ln>
                <a:effectLst/>
                <a:latin typeface="Times New Roman" pitchFamily="18" charset="0"/>
                <a:ea typeface="Times New Roman" pitchFamily="18" charset="0"/>
                <a:cs typeface="Times New Roman" pitchFamily="18" charset="0"/>
              </a:rPr>
            </a:br>
            <a:r>
              <a:rPr kumimoji="0" lang="es-ES" sz="1400" b="1" i="0" strike="noStrike" cap="none" normalizeH="0" baseline="0" dirty="0" smtClean="0">
                <a:ln>
                  <a:noFill/>
                </a:ln>
                <a:effectLst/>
                <a:latin typeface="Times New Roman" pitchFamily="18" charset="0"/>
                <a:ea typeface="Times New Roman" pitchFamily="18" charset="0"/>
                <a:cs typeface="Times New Roman" pitchFamily="18" charset="0"/>
              </a:rPr>
              <a:t>Resortes:</a:t>
            </a:r>
            <a:r>
              <a:rPr kumimoji="0" lang="es-ES" sz="1400" b="0" i="0" strike="noStrike" cap="none" normalizeH="0" baseline="0" dirty="0" smtClean="0">
                <a:ln>
                  <a:noFill/>
                </a:ln>
                <a:effectLst/>
                <a:latin typeface="Times New Roman" pitchFamily="18" charset="0"/>
                <a:ea typeface="Times New Roman" pitchFamily="18" charset="0"/>
                <a:cs typeface="Times New Roman" pitchFamily="18" charset="0"/>
              </a:rPr>
              <a:t> Sirven para mantener las escobillas en su lugar por medio de presión mecánica.</a:t>
            </a:r>
            <a:br>
              <a:rPr kumimoji="0" lang="es-ES" sz="1400" b="0" i="0" strike="noStrike" cap="none" normalizeH="0" baseline="0" dirty="0" smtClean="0">
                <a:ln>
                  <a:noFill/>
                </a:ln>
                <a:effectLst/>
                <a:latin typeface="Times New Roman" pitchFamily="18" charset="0"/>
                <a:ea typeface="Times New Roman" pitchFamily="18" charset="0"/>
                <a:cs typeface="Times New Roman" pitchFamily="18" charset="0"/>
              </a:rPr>
            </a:br>
            <a:r>
              <a:rPr kumimoji="0" lang="es-ES" sz="1400" b="1" i="0" strike="noStrike" cap="none" normalizeH="0" baseline="0" dirty="0" smtClean="0">
                <a:ln>
                  <a:noFill/>
                </a:ln>
                <a:effectLst/>
                <a:latin typeface="Times New Roman" pitchFamily="18" charset="0"/>
                <a:ea typeface="Times New Roman" pitchFamily="18" charset="0"/>
                <a:cs typeface="Times New Roman" pitchFamily="18" charset="0"/>
              </a:rPr>
              <a:t>Tapas o escudos:</a:t>
            </a:r>
            <a:r>
              <a:rPr kumimoji="0" lang="es-ES" sz="1400" b="0" i="0" strike="noStrike" cap="none" normalizeH="0" baseline="0" dirty="0" smtClean="0">
                <a:ln>
                  <a:noFill/>
                </a:ln>
                <a:effectLst/>
                <a:latin typeface="Times New Roman" pitchFamily="18" charset="0"/>
                <a:ea typeface="Times New Roman" pitchFamily="18" charset="0"/>
                <a:cs typeface="Times New Roman" pitchFamily="18" charset="0"/>
              </a:rPr>
              <a:t> Sirven para sostener el eje del motor y dar la estructura mecánica al motor.</a:t>
            </a:r>
            <a:endParaRPr kumimoji="0" lang="es-ES" sz="1400" b="0" i="0" strike="noStrike" cap="none" normalizeH="0" baseline="0" dirty="0" smtClean="0">
              <a:ln>
                <a:noFill/>
              </a:ln>
              <a:effectLst/>
              <a:latin typeface="Times New Roman" pitchFamily="18" charset="0"/>
              <a:cs typeface="Times New Roman" pitchFamily="18" charset="0"/>
            </a:endParaRPr>
          </a:p>
        </p:txBody>
      </p:sp>
      <p:pic>
        <p:nvPicPr>
          <p:cNvPr id="6" name="5 Imagen" descr="http://t1.gstatic.com/images?q=tbn:ANd9GcSIZ6u-r-7nKu24qGiAIuf6zxXmR1ltWrqC0O5EKY8tVW-pC30QKw"/>
          <p:cNvPicPr/>
          <p:nvPr/>
        </p:nvPicPr>
        <p:blipFill>
          <a:blip r:embed="rId3" cstate="print"/>
          <a:srcRect/>
          <a:stretch>
            <a:fillRect/>
          </a:stretch>
        </p:blipFill>
        <p:spPr bwMode="auto">
          <a:xfrm>
            <a:off x="0" y="0"/>
            <a:ext cx="2987824" cy="1556792"/>
          </a:xfrm>
          <a:prstGeom prst="rect">
            <a:avLst/>
          </a:prstGeom>
          <a:noFill/>
          <a:ln w="9525">
            <a:noFill/>
            <a:miter lim="800000"/>
            <a:headEnd/>
            <a:tailEnd/>
          </a:ln>
        </p:spPr>
      </p:pic>
      <p:sp>
        <p:nvSpPr>
          <p:cNvPr id="35844" name="Rectangle 4"/>
          <p:cNvSpPr>
            <a:spLocks noChangeArrowheads="1"/>
          </p:cNvSpPr>
          <p:nvPr/>
        </p:nvSpPr>
        <p:spPr bwMode="auto">
          <a:xfrm>
            <a:off x="179512" y="4977462"/>
            <a:ext cx="864096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strike="noStrike" cap="none" normalizeH="0" baseline="0" dirty="0" smtClean="0">
                <a:ln>
                  <a:noFill/>
                </a:ln>
                <a:solidFill>
                  <a:srgbClr val="663300"/>
                </a:solidFill>
                <a:effectLst/>
                <a:latin typeface="Times New Roman" pitchFamily="18" charset="0"/>
                <a:ea typeface="Times New Roman" pitchFamily="18" charset="0"/>
                <a:cs typeface="Times New Roman" pitchFamily="18" charset="0"/>
              </a:rPr>
              <a:t>CARACTERISTICAS DE LOS MOTORES UNIVERSALES</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s-ES" sz="1400" i="0" strike="noStrike" cap="none" normalizeH="0" baseline="0" dirty="0" smtClean="0">
                <a:ln>
                  <a:noFill/>
                </a:ln>
                <a:effectLst/>
                <a:latin typeface="Times New Roman" pitchFamily="18" charset="0"/>
                <a:ea typeface="Times New Roman" pitchFamily="18" charset="0"/>
                <a:cs typeface="Times New Roman" pitchFamily="18" charset="0"/>
              </a:rPr>
              <a:t> </a:t>
            </a:r>
            <a:r>
              <a:rPr lang="es-ES" sz="1400" dirty="0" smtClean="0">
                <a:latin typeface="Times New Roman" pitchFamily="18" charset="0"/>
                <a:ea typeface="Times New Roman" pitchFamily="18" charset="0"/>
                <a:cs typeface="Times New Roman" pitchFamily="18" charset="0"/>
              </a:rPr>
              <a:t>L</a:t>
            </a:r>
            <a:r>
              <a:rPr kumimoji="0" lang="es-ES" sz="1400" i="0" strike="noStrike" cap="none" normalizeH="0" baseline="0" dirty="0" smtClean="0">
                <a:ln>
                  <a:noFill/>
                </a:ln>
                <a:effectLst/>
                <a:latin typeface="Times New Roman" pitchFamily="18" charset="0"/>
                <a:ea typeface="Times New Roman" pitchFamily="18" charset="0"/>
                <a:cs typeface="Times New Roman" pitchFamily="18" charset="0"/>
              </a:rPr>
              <a:t>os motores universales se construyen para potencias menores a los 0.5 CV (caballos vapor) y velocidades de hasta 3000 r.p.m. y presentan un buen rendimiento.</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1400" i="0" strike="noStrike" cap="none" normalizeH="0" baseline="0" dirty="0" smtClean="0">
                <a:ln>
                  <a:noFill/>
                </a:ln>
                <a:effectLst/>
                <a:latin typeface="Times New Roman" pitchFamily="18" charset="0"/>
                <a:ea typeface="Times New Roman" pitchFamily="18" charset="0"/>
                <a:cs typeface="Times New Roman" pitchFamily="18" charset="0"/>
              </a:rPr>
              <a:t>El principio de funcionamiento del motor universal está determinado por el efecto motor que produce un conductor recorrido por una corriente eléctrica</a:t>
            </a:r>
            <a:r>
              <a:rPr lang="es-ES" sz="1400" dirty="0" smtClean="0">
                <a:latin typeface="Times New Roman" pitchFamily="18" charset="0"/>
                <a:ea typeface="Times New Roman" pitchFamily="18" charset="0"/>
                <a:cs typeface="Times New Roman" pitchFamily="18" charset="0"/>
              </a:rPr>
              <a:t> </a:t>
            </a:r>
            <a:r>
              <a:rPr kumimoji="0" lang="es-ES" sz="1400" i="0" strike="noStrike" cap="none" normalizeH="0" baseline="0" dirty="0" smtClean="0">
                <a:ln>
                  <a:noFill/>
                </a:ln>
                <a:effectLst/>
                <a:latin typeface="Times New Roman" pitchFamily="18" charset="0"/>
                <a:ea typeface="Times New Roman" pitchFamily="18" charset="0"/>
                <a:cs typeface="Times New Roman" pitchFamily="18" charset="0"/>
              </a:rPr>
              <a:t>y que está sometido a un campo magnético</a:t>
            </a:r>
            <a:r>
              <a:rPr lang="es-ES" sz="1400" dirty="0" smtClean="0">
                <a:latin typeface="Times New Roman" pitchFamily="18" charset="0"/>
                <a:ea typeface="Times New Roman" pitchFamily="18" charset="0"/>
                <a:cs typeface="Times New Roman" pitchFamily="18" charset="0"/>
              </a:rPr>
              <a:t>. </a:t>
            </a:r>
            <a:r>
              <a:rPr kumimoji="0" lang="es-ES" sz="1400" i="0" strike="noStrike" cap="none" normalizeH="0" baseline="0" dirty="0" smtClean="0">
                <a:ln>
                  <a:noFill/>
                </a:ln>
                <a:effectLst/>
                <a:latin typeface="Times New Roman" pitchFamily="18" charset="0"/>
                <a:ea typeface="Times New Roman" pitchFamily="18" charset="0"/>
                <a:cs typeface="Times New Roman" pitchFamily="18" charset="0"/>
              </a:rPr>
              <a:t> Por acción magnetomotriz existirá un desplazamiento y por ende una rotación.</a:t>
            </a:r>
            <a:endParaRPr kumimoji="0" lang="es-ES" sz="1400" i="0" strike="noStrike" cap="none" normalizeH="0" baseline="0" dirty="0" smtClean="0">
              <a:ln>
                <a:noFill/>
              </a:ln>
              <a:effectLst/>
              <a:latin typeface="Times New Roman" pitchFamily="18" charset="0"/>
              <a:cs typeface="Times New Roman" pitchFamily="18" charset="0"/>
            </a:endParaRPr>
          </a:p>
        </p:txBody>
      </p:sp>
      <p:pic>
        <p:nvPicPr>
          <p:cNvPr id="8" name="7 Imagen" descr="http://t0.gstatic.com/images?q=tbn:WjFw7BDux-j82M:http://img211.imageshack.us/img211/4011/p4090311po8.jpg&amp;t=1"/>
          <p:cNvPicPr/>
          <p:nvPr/>
        </p:nvPicPr>
        <p:blipFill>
          <a:blip r:embed="rId4" cstate="print"/>
          <a:srcRect/>
          <a:stretch>
            <a:fillRect/>
          </a:stretch>
        </p:blipFill>
        <p:spPr bwMode="auto">
          <a:xfrm>
            <a:off x="5580112" y="0"/>
            <a:ext cx="3563888" cy="155679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35842"/>
                                        </p:tgtEl>
                                        <p:attrNameLst>
                                          <p:attrName>style.visibility</p:attrName>
                                        </p:attrNameLst>
                                      </p:cBhvr>
                                      <p:to>
                                        <p:strVal val="visible"/>
                                      </p:to>
                                    </p:set>
                                    <p:anim calcmode="lin" valueType="num">
                                      <p:cBhvr additive="base">
                                        <p:cTn id="7" dur="1000" fill="hold"/>
                                        <p:tgtEl>
                                          <p:spTgt spid="35842"/>
                                        </p:tgtEl>
                                        <p:attrNameLst>
                                          <p:attrName>ppt_x</p:attrName>
                                        </p:attrNameLst>
                                      </p:cBhvr>
                                      <p:tavLst>
                                        <p:tav tm="0">
                                          <p:val>
                                            <p:strVal val="#ppt_x"/>
                                          </p:val>
                                        </p:tav>
                                        <p:tav tm="100000">
                                          <p:val>
                                            <p:strVal val="#ppt_x"/>
                                          </p:val>
                                        </p:tav>
                                      </p:tavLst>
                                    </p:anim>
                                    <p:anim calcmode="lin" valueType="num">
                                      <p:cBhvr additive="base">
                                        <p:cTn id="8" dur="1000" fill="hold"/>
                                        <p:tgtEl>
                                          <p:spTgt spid="3584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35843"/>
                                        </p:tgtEl>
                                        <p:attrNameLst>
                                          <p:attrName>style.visibility</p:attrName>
                                        </p:attrNameLst>
                                      </p:cBhvr>
                                      <p:to>
                                        <p:strVal val="visible"/>
                                      </p:to>
                                    </p:set>
                                    <p:anim calcmode="lin" valueType="num">
                                      <p:cBhvr additive="base">
                                        <p:cTn id="13" dur="1000" fill="hold"/>
                                        <p:tgtEl>
                                          <p:spTgt spid="35843"/>
                                        </p:tgtEl>
                                        <p:attrNameLst>
                                          <p:attrName>ppt_x</p:attrName>
                                        </p:attrNameLst>
                                      </p:cBhvr>
                                      <p:tavLst>
                                        <p:tav tm="0">
                                          <p:val>
                                            <p:strVal val="#ppt_x"/>
                                          </p:val>
                                        </p:tav>
                                        <p:tav tm="100000">
                                          <p:val>
                                            <p:strVal val="#ppt_x"/>
                                          </p:val>
                                        </p:tav>
                                      </p:tavLst>
                                    </p:anim>
                                    <p:anim calcmode="lin" valueType="num">
                                      <p:cBhvr additive="base">
                                        <p:cTn id="14" dur="1000" fill="hold"/>
                                        <p:tgtEl>
                                          <p:spTgt spid="3584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35844"/>
                                        </p:tgtEl>
                                        <p:attrNameLst>
                                          <p:attrName>style.visibility</p:attrName>
                                        </p:attrNameLst>
                                      </p:cBhvr>
                                      <p:to>
                                        <p:strVal val="visible"/>
                                      </p:to>
                                    </p:set>
                                    <p:anim calcmode="lin" valueType="num">
                                      <p:cBhvr additive="base">
                                        <p:cTn id="19" dur="1000" fill="hold"/>
                                        <p:tgtEl>
                                          <p:spTgt spid="35844"/>
                                        </p:tgtEl>
                                        <p:attrNameLst>
                                          <p:attrName>ppt_x</p:attrName>
                                        </p:attrNameLst>
                                      </p:cBhvr>
                                      <p:tavLst>
                                        <p:tav tm="0">
                                          <p:val>
                                            <p:strVal val="#ppt_x"/>
                                          </p:val>
                                        </p:tav>
                                        <p:tav tm="100000">
                                          <p:val>
                                            <p:strVal val="#ppt_x"/>
                                          </p:val>
                                        </p:tav>
                                      </p:tavLst>
                                    </p:anim>
                                    <p:anim calcmode="lin" valueType="num">
                                      <p:cBhvr additive="base">
                                        <p:cTn id="20" dur="1000" fill="hold"/>
                                        <p:tgtEl>
                                          <p:spTgt spid="3584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checkerboard(across)">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checkerboard(across)">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P spid="35843" grpId="0"/>
      <p:bldP spid="3584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sp>
        <p:nvSpPr>
          <p:cNvPr id="34817" name="Rectangle 1"/>
          <p:cNvSpPr>
            <a:spLocks noChangeArrowheads="1"/>
          </p:cNvSpPr>
          <p:nvPr/>
        </p:nvSpPr>
        <p:spPr bwMode="auto">
          <a:xfrm>
            <a:off x="251520" y="301387"/>
            <a:ext cx="8892480"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solidFill>
                  <a:srgbClr val="6600CC"/>
                </a:solidFill>
                <a:effectLst/>
                <a:latin typeface="Times New Roman" pitchFamily="18" charset="0"/>
                <a:ea typeface="Times New Roman" pitchFamily="18" charset="0"/>
                <a:cs typeface="Times New Roman" pitchFamily="18" charset="0"/>
              </a:rPr>
              <a:t>LOS MOTORES ASÍNCRONOS O DE INDUCCIÓN</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 sz="1400" b="1" i="0" u="none" strike="noStrike" cap="none" normalizeH="0" baseline="0" dirty="0" smtClean="0">
              <a:ln>
                <a:noFill/>
              </a:ln>
              <a:solidFill>
                <a:srgbClr val="6600CC"/>
              </a:solidFill>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effectLst/>
                <a:latin typeface="Times New Roman" pitchFamily="18" charset="0"/>
                <a:ea typeface="Times New Roman" pitchFamily="18" charset="0"/>
                <a:cs typeface="Times New Roman" pitchFamily="18" charset="0"/>
              </a:rPr>
              <a:t>Es un tipo de motor</a:t>
            </a:r>
            <a:r>
              <a:rPr kumimoji="0" lang="es-ES" sz="1400" b="1" i="0" u="none" strike="noStrike" cap="none" normalizeH="0" dirty="0" smtClean="0">
                <a:ln>
                  <a:noFill/>
                </a:ln>
                <a:effectLst/>
                <a:latin typeface="Times New Roman" pitchFamily="18" charset="0"/>
                <a:ea typeface="Times New Roman" pitchFamily="18" charset="0"/>
                <a:cs typeface="Times New Roman" pitchFamily="18" charset="0"/>
              </a:rPr>
              <a:t> </a:t>
            </a:r>
            <a:r>
              <a:rPr kumimoji="0" lang="es-ES" sz="1400" b="1" i="0" u="none" strike="noStrike" cap="none" normalizeH="0" baseline="0" dirty="0" smtClean="0">
                <a:ln>
                  <a:noFill/>
                </a:ln>
                <a:effectLst/>
                <a:latin typeface="Times New Roman" pitchFamily="18" charset="0"/>
                <a:ea typeface="Times New Roman" pitchFamily="18" charset="0"/>
                <a:cs typeface="Times New Roman" pitchFamily="18" charset="0"/>
              </a:rPr>
              <a:t>eléctrico</a:t>
            </a:r>
            <a:r>
              <a:rPr kumimoji="0" lang="es-ES" sz="1400" b="1" i="0" u="none" strike="noStrike" cap="none" normalizeH="0" dirty="0" smtClean="0">
                <a:ln>
                  <a:noFill/>
                </a:ln>
                <a:effectLst/>
                <a:latin typeface="Times New Roman" pitchFamily="18" charset="0"/>
                <a:ea typeface="Times New Roman" pitchFamily="18" charset="0"/>
                <a:cs typeface="Times New Roman" pitchFamily="18" charset="0"/>
              </a:rPr>
              <a:t> </a:t>
            </a:r>
            <a:r>
              <a:rPr kumimoji="0" lang="es-ES" sz="1400" b="1" i="0" u="none" strike="noStrike" cap="none" normalizeH="0" baseline="0" dirty="0" smtClean="0">
                <a:ln>
                  <a:noFill/>
                </a:ln>
                <a:effectLst/>
                <a:latin typeface="Times New Roman" pitchFamily="18" charset="0"/>
                <a:ea typeface="Times New Roman" pitchFamily="18" charset="0"/>
                <a:cs typeface="Times New Roman" pitchFamily="18" charset="0"/>
              </a:rPr>
              <a:t>de corriente alterna</a:t>
            </a:r>
            <a:r>
              <a:rPr lang="es-ES" sz="1400" b="1" dirty="0" smtClean="0">
                <a:latin typeface="Times New Roman" pitchFamily="18" charset="0"/>
                <a:ea typeface="Times New Roman" pitchFamily="18" charset="0"/>
                <a:cs typeface="Times New Roman" pitchFamily="18" charset="0"/>
              </a:rPr>
              <a:t> que funciona con voltaje trifásico.</a:t>
            </a:r>
            <a:endParaRPr kumimoji="0" lang="es-ES" sz="1400" b="1" i="0" u="none" strike="noStrike" cap="none" normalizeH="0" baseline="0" dirty="0" smtClean="0">
              <a:ln>
                <a:noFill/>
              </a:ln>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1400" b="1" i="0" u="none" strike="noStrike" cap="none" normalizeH="0" baseline="0" dirty="0" smtClean="0">
                <a:ln>
                  <a:noFill/>
                </a:ln>
                <a:effectLst/>
                <a:latin typeface="Times New Roman" pitchFamily="18" charset="0"/>
                <a:ea typeface="Times New Roman" pitchFamily="18" charset="0"/>
                <a:cs typeface="Times New Roman" pitchFamily="18" charset="0"/>
              </a:rPr>
              <a:t>El motor asíncrono trifásico está formado por un rotor</a:t>
            </a:r>
            <a:r>
              <a:rPr lang="es-ES" sz="1400" b="1" dirty="0" smtClean="0">
                <a:latin typeface="Times New Roman" pitchFamily="18" charset="0"/>
                <a:ea typeface="Times New Roman" pitchFamily="18" charset="0"/>
                <a:cs typeface="Times New Roman" pitchFamily="18" charset="0"/>
              </a:rPr>
              <a:t>, </a:t>
            </a:r>
            <a:r>
              <a:rPr kumimoji="0" lang="es-ES" sz="1400" b="1" i="0" u="none" strike="noStrike" cap="none" normalizeH="0" baseline="0" dirty="0" smtClean="0">
                <a:ln>
                  <a:noFill/>
                </a:ln>
                <a:effectLst/>
                <a:latin typeface="Times New Roman" pitchFamily="18" charset="0"/>
                <a:ea typeface="Times New Roman" pitchFamily="18" charset="0"/>
                <a:cs typeface="Times New Roman" pitchFamily="18" charset="0"/>
              </a:rPr>
              <a:t> que puede ser de dos tipos: a) de jaula de ardilla; b) de bobinado; asimismo con un estator, en el que se encuentran las bobinas</a:t>
            </a:r>
            <a:r>
              <a:rPr lang="es-ES" sz="1400" b="1" dirty="0" smtClean="0">
                <a:latin typeface="Times New Roman" pitchFamily="18" charset="0"/>
                <a:ea typeface="Times New Roman" pitchFamily="18" charset="0"/>
                <a:cs typeface="Times New Roman" pitchFamily="18" charset="0"/>
              </a:rPr>
              <a:t> </a:t>
            </a:r>
            <a:r>
              <a:rPr kumimoji="0" lang="es-ES" sz="1400" b="1" i="0" u="none" strike="noStrike" cap="none" normalizeH="0" baseline="0" dirty="0" smtClean="0">
                <a:ln>
                  <a:noFill/>
                </a:ln>
                <a:effectLst/>
                <a:latin typeface="Times New Roman" pitchFamily="18" charset="0"/>
                <a:ea typeface="Times New Roman" pitchFamily="18" charset="0"/>
                <a:cs typeface="Times New Roman" pitchFamily="18" charset="0"/>
              </a:rPr>
              <a:t>inductoras. Estas bobinas son trifásicas y están desfasadas entre sí 120º.</a:t>
            </a:r>
            <a:r>
              <a:rPr kumimoji="0" lang="es-ES" sz="1400" b="1" i="0" u="none" strike="noStrike" cap="none" normalizeH="0" dirty="0" smtClean="0">
                <a:ln>
                  <a:noFill/>
                </a:ln>
                <a:effectLst/>
                <a:latin typeface="Times New Roman" pitchFamily="18" charset="0"/>
                <a:ea typeface="Times New Roman" pitchFamily="18" charset="0"/>
                <a:cs typeface="Times New Roman" pitchFamily="18" charset="0"/>
              </a:rPr>
              <a:t> </a:t>
            </a:r>
            <a:r>
              <a:rPr lang="es-ES" sz="1400" b="1" dirty="0" smtClean="0">
                <a:latin typeface="Times New Roman" pitchFamily="18" charset="0"/>
                <a:ea typeface="Times New Roman" pitchFamily="18" charset="0"/>
                <a:cs typeface="Times New Roman" pitchFamily="18" charset="0"/>
              </a:rPr>
              <a:t>C</a:t>
            </a:r>
            <a:r>
              <a:rPr kumimoji="0" lang="es-ES" sz="1400" b="1" i="0" u="none" strike="noStrike" cap="none" normalizeH="0" baseline="0" dirty="0" smtClean="0">
                <a:ln>
                  <a:noFill/>
                </a:ln>
                <a:effectLst/>
                <a:latin typeface="Times New Roman" pitchFamily="18" charset="0"/>
                <a:ea typeface="Times New Roman" pitchFamily="18" charset="0"/>
                <a:cs typeface="Times New Roman" pitchFamily="18" charset="0"/>
              </a:rPr>
              <a:t>uando por dichas bobinas circula un sistema de corrientes trifásicas, se induce un campo magnético</a:t>
            </a:r>
            <a:r>
              <a:rPr lang="es-ES" sz="1400" b="1" dirty="0" smtClean="0">
                <a:latin typeface="Times New Roman" pitchFamily="18" charset="0"/>
                <a:ea typeface="Times New Roman" pitchFamily="18" charset="0"/>
                <a:cs typeface="Times New Roman" pitchFamily="18" charset="0"/>
              </a:rPr>
              <a:t> </a:t>
            </a:r>
            <a:r>
              <a:rPr kumimoji="0" lang="es-ES" sz="1400" b="1" i="0" u="none" strike="noStrike" cap="none" normalizeH="0" baseline="0" dirty="0" smtClean="0">
                <a:ln>
                  <a:noFill/>
                </a:ln>
                <a:effectLst/>
                <a:latin typeface="Times New Roman" pitchFamily="18" charset="0"/>
                <a:ea typeface="Times New Roman" pitchFamily="18" charset="0"/>
                <a:cs typeface="Times New Roman" pitchFamily="18" charset="0"/>
              </a:rPr>
              <a:t>giratorio que envuelve al rotor. Este campo magnético variable va a inducir una tensión</a:t>
            </a:r>
            <a:r>
              <a:rPr lang="es-ES" sz="1400" b="1" dirty="0" smtClean="0">
                <a:latin typeface="Times New Roman" pitchFamily="18" charset="0"/>
                <a:ea typeface="Times New Roman" pitchFamily="18" charset="0"/>
                <a:cs typeface="Times New Roman" pitchFamily="18" charset="0"/>
              </a:rPr>
              <a:t> </a:t>
            </a:r>
            <a:r>
              <a:rPr kumimoji="0" lang="es-ES" sz="1400" b="1" i="0" u="none" strike="noStrike" cap="none" normalizeH="0" baseline="0" dirty="0" smtClean="0">
                <a:ln>
                  <a:noFill/>
                </a:ln>
                <a:effectLst/>
                <a:latin typeface="Times New Roman" pitchFamily="18" charset="0"/>
                <a:ea typeface="Times New Roman" pitchFamily="18" charset="0"/>
                <a:cs typeface="Times New Roman" pitchFamily="18" charset="0"/>
              </a:rPr>
              <a:t>en el rotor.</a:t>
            </a:r>
            <a:endParaRPr kumimoji="0" lang="es-ES" sz="1400" b="1" i="0" u="none" strike="noStrike" cap="none" normalizeH="0" baseline="0" dirty="0" smtClean="0">
              <a:ln>
                <a:noFill/>
              </a:ln>
              <a:effectLst/>
              <a:latin typeface="Arial" pitchFamily="34" charset="0"/>
            </a:endParaRPr>
          </a:p>
        </p:txBody>
      </p:sp>
      <p:pic>
        <p:nvPicPr>
          <p:cNvPr id="34819" name="Picture 3" descr="http://t2.gstatic.com/images?q=tbn:ANd9GcQPVnpKIXwwko21t8pvmZMO2f69hMUPC-uTdfy7KZyK5NsRhM2Rtg"/>
          <p:cNvPicPr>
            <a:picLocks noChangeAspect="1" noChangeArrowheads="1"/>
          </p:cNvPicPr>
          <p:nvPr/>
        </p:nvPicPr>
        <p:blipFill>
          <a:blip r:embed="rId3" cstate="print"/>
          <a:srcRect/>
          <a:stretch>
            <a:fillRect/>
          </a:stretch>
        </p:blipFill>
        <p:spPr bwMode="auto">
          <a:xfrm>
            <a:off x="827584" y="2492896"/>
            <a:ext cx="7560840" cy="396044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34817">
                                            <p:txEl>
                                              <p:pRg st="0" end="0"/>
                                            </p:txEl>
                                          </p:spTgt>
                                        </p:tgtEl>
                                        <p:attrNameLst>
                                          <p:attrName>style.visibility</p:attrName>
                                        </p:attrNameLst>
                                      </p:cBhvr>
                                      <p:to>
                                        <p:strVal val="visible"/>
                                      </p:to>
                                    </p:set>
                                    <p:anim calcmode="lin" valueType="num">
                                      <p:cBhvr additive="base">
                                        <p:cTn id="7" dur="1000" fill="hold"/>
                                        <p:tgtEl>
                                          <p:spTgt spid="34817">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4817">
                                            <p:txEl>
                                              <p:pRg st="0" end="0"/>
                                            </p:txEl>
                                          </p:spTgt>
                                        </p:tgtEl>
                                        <p:attrNameLst>
                                          <p:attrName>ppt_y</p:attrName>
                                        </p:attrNameLst>
                                      </p:cBhvr>
                                      <p:tavLst>
                                        <p:tav tm="0">
                                          <p:val>
                                            <p:strVal val="1+#ppt_h/2"/>
                                          </p:val>
                                        </p:tav>
                                        <p:tav tm="100000">
                                          <p:val>
                                            <p:strVal val="#ppt_y"/>
                                          </p:val>
                                        </p:tav>
                                      </p:tavLst>
                                    </p:anim>
                                  </p:childTnLst>
                                </p:cTn>
                              </p:par>
                              <p:par>
                                <p:cTn id="9" presetID="7" presetClass="entr" presetSubtype="4" fill="hold" nodeType="withEffect">
                                  <p:stCondLst>
                                    <p:cond delay="0"/>
                                  </p:stCondLst>
                                  <p:childTnLst>
                                    <p:set>
                                      <p:cBhvr>
                                        <p:cTn id="10" dur="1" fill="hold">
                                          <p:stCondLst>
                                            <p:cond delay="0"/>
                                          </p:stCondLst>
                                        </p:cTn>
                                        <p:tgtEl>
                                          <p:spTgt spid="34817">
                                            <p:txEl>
                                              <p:pRg st="2" end="2"/>
                                            </p:txEl>
                                          </p:spTgt>
                                        </p:tgtEl>
                                        <p:attrNameLst>
                                          <p:attrName>style.visibility</p:attrName>
                                        </p:attrNameLst>
                                      </p:cBhvr>
                                      <p:to>
                                        <p:strVal val="visible"/>
                                      </p:to>
                                    </p:set>
                                    <p:anim calcmode="lin" valueType="num">
                                      <p:cBhvr additive="base">
                                        <p:cTn id="11" dur="1000" fill="hold"/>
                                        <p:tgtEl>
                                          <p:spTgt spid="34817">
                                            <p:txEl>
                                              <p:pRg st="2" end="2"/>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34817">
                                            <p:txEl>
                                              <p:pRg st="2" end="2"/>
                                            </p:txEl>
                                          </p:spTgt>
                                        </p:tgtEl>
                                        <p:attrNameLst>
                                          <p:attrName>ppt_y</p:attrName>
                                        </p:attrNameLst>
                                      </p:cBhvr>
                                      <p:tavLst>
                                        <p:tav tm="0">
                                          <p:val>
                                            <p:strVal val="1+#ppt_h/2"/>
                                          </p:val>
                                        </p:tav>
                                        <p:tav tm="100000">
                                          <p:val>
                                            <p:strVal val="#ppt_y"/>
                                          </p:val>
                                        </p:tav>
                                      </p:tavLst>
                                    </p:anim>
                                  </p:childTnLst>
                                </p:cTn>
                              </p:par>
                              <p:par>
                                <p:cTn id="13" presetID="7" presetClass="entr" presetSubtype="4" fill="hold" nodeType="withEffect">
                                  <p:stCondLst>
                                    <p:cond delay="0"/>
                                  </p:stCondLst>
                                  <p:childTnLst>
                                    <p:set>
                                      <p:cBhvr>
                                        <p:cTn id="14" dur="1" fill="hold">
                                          <p:stCondLst>
                                            <p:cond delay="0"/>
                                          </p:stCondLst>
                                        </p:cTn>
                                        <p:tgtEl>
                                          <p:spTgt spid="34817">
                                            <p:txEl>
                                              <p:pRg st="3" end="3"/>
                                            </p:txEl>
                                          </p:spTgt>
                                        </p:tgtEl>
                                        <p:attrNameLst>
                                          <p:attrName>style.visibility</p:attrName>
                                        </p:attrNameLst>
                                      </p:cBhvr>
                                      <p:to>
                                        <p:strVal val="visible"/>
                                      </p:to>
                                    </p:set>
                                    <p:anim calcmode="lin" valueType="num">
                                      <p:cBhvr additive="base">
                                        <p:cTn id="15" dur="1000" fill="hold"/>
                                        <p:tgtEl>
                                          <p:spTgt spid="34817">
                                            <p:txEl>
                                              <p:pRg st="3" end="3"/>
                                            </p:txEl>
                                          </p:spTgt>
                                        </p:tgtEl>
                                        <p:attrNameLst>
                                          <p:attrName>ppt_x</p:attrName>
                                        </p:attrNameLst>
                                      </p:cBhvr>
                                      <p:tavLst>
                                        <p:tav tm="0">
                                          <p:val>
                                            <p:strVal val="#ppt_x"/>
                                          </p:val>
                                        </p:tav>
                                        <p:tav tm="100000">
                                          <p:val>
                                            <p:strVal val="#ppt_x"/>
                                          </p:val>
                                        </p:tav>
                                      </p:tavLst>
                                    </p:anim>
                                    <p:anim calcmode="lin" valueType="num">
                                      <p:cBhvr additive="base">
                                        <p:cTn id="16" dur="1000" fill="hold"/>
                                        <p:tgtEl>
                                          <p:spTgt spid="3481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7" presetClass="entr" presetSubtype="4" fill="hold" nodeType="clickEffect">
                                  <p:stCondLst>
                                    <p:cond delay="0"/>
                                  </p:stCondLst>
                                  <p:childTnLst>
                                    <p:set>
                                      <p:cBhvr>
                                        <p:cTn id="20" dur="1" fill="hold">
                                          <p:stCondLst>
                                            <p:cond delay="0"/>
                                          </p:stCondLst>
                                        </p:cTn>
                                        <p:tgtEl>
                                          <p:spTgt spid="34819"/>
                                        </p:tgtEl>
                                        <p:attrNameLst>
                                          <p:attrName>style.visibility</p:attrName>
                                        </p:attrNameLst>
                                      </p:cBhvr>
                                      <p:to>
                                        <p:strVal val="visible"/>
                                      </p:to>
                                    </p:set>
                                    <p:anim calcmode="lin" valueType="num">
                                      <p:cBhvr additive="base">
                                        <p:cTn id="21" dur="1000" fill="hold"/>
                                        <p:tgtEl>
                                          <p:spTgt spid="34819"/>
                                        </p:tgtEl>
                                        <p:attrNameLst>
                                          <p:attrName>ppt_x</p:attrName>
                                        </p:attrNameLst>
                                      </p:cBhvr>
                                      <p:tavLst>
                                        <p:tav tm="0">
                                          <p:val>
                                            <p:strVal val="#ppt_x"/>
                                          </p:val>
                                        </p:tav>
                                        <p:tav tm="100000">
                                          <p:val>
                                            <p:strVal val="#ppt_x"/>
                                          </p:val>
                                        </p:tav>
                                      </p:tavLst>
                                    </p:anim>
                                    <p:anim calcmode="lin" valueType="num">
                                      <p:cBhvr additive="base">
                                        <p:cTn id="22" dur="1000" fill="hold"/>
                                        <p:tgtEl>
                                          <p:spTgt spid="348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pic>
        <p:nvPicPr>
          <p:cNvPr id="3" name="2 Imagen" descr="C:\Documents and Settings\Amelia\Escritorio\Motores asincronos bobinado jaula de ardilla_files\partes2.gif"/>
          <p:cNvPicPr/>
          <p:nvPr/>
        </p:nvPicPr>
        <p:blipFill>
          <a:blip r:embed="rId3" cstate="print"/>
          <a:srcRect/>
          <a:stretch>
            <a:fillRect/>
          </a:stretch>
        </p:blipFill>
        <p:spPr bwMode="auto">
          <a:xfrm>
            <a:off x="611560" y="836712"/>
            <a:ext cx="8136904" cy="5537795"/>
          </a:xfrm>
          <a:prstGeom prst="rect">
            <a:avLst/>
          </a:prstGeom>
          <a:noFill/>
          <a:ln w="9525">
            <a:noFill/>
            <a:miter lim="800000"/>
            <a:headEnd/>
            <a:tailEnd/>
          </a:ln>
        </p:spPr>
      </p:pic>
      <p:sp>
        <p:nvSpPr>
          <p:cNvPr id="5" name="4 Rectángulo"/>
          <p:cNvSpPr/>
          <p:nvPr/>
        </p:nvSpPr>
        <p:spPr>
          <a:xfrm>
            <a:off x="2123728" y="332656"/>
            <a:ext cx="5544616" cy="369332"/>
          </a:xfrm>
          <a:prstGeom prst="rect">
            <a:avLst/>
          </a:prstGeom>
        </p:spPr>
        <p:txBody>
          <a:bodyPr wrap="square">
            <a:spAutoFit/>
          </a:bodyPr>
          <a:lstStyle/>
          <a:p>
            <a:r>
              <a:rPr lang="es-ES" b="1" dirty="0" smtClean="0">
                <a:solidFill>
                  <a:srgbClr val="6600CC"/>
                </a:solidFill>
              </a:rPr>
              <a:t>CONSTITUCIÓN DE LA MÁQUINA ASÍNCRONA TRIFÁSICA</a:t>
            </a:r>
            <a:endParaRPr lang="es-ES" dirty="0">
              <a:solidFill>
                <a:srgbClr val="66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sp>
        <p:nvSpPr>
          <p:cNvPr id="4" name="3 Rectángulo"/>
          <p:cNvSpPr/>
          <p:nvPr/>
        </p:nvSpPr>
        <p:spPr>
          <a:xfrm>
            <a:off x="2123728" y="332656"/>
            <a:ext cx="5544616" cy="369332"/>
          </a:xfrm>
          <a:prstGeom prst="rect">
            <a:avLst/>
          </a:prstGeom>
        </p:spPr>
        <p:txBody>
          <a:bodyPr wrap="square">
            <a:spAutoFit/>
          </a:bodyPr>
          <a:lstStyle/>
          <a:p>
            <a:r>
              <a:rPr lang="es-ES" b="1" dirty="0" smtClean="0"/>
              <a:t>CONSTITUCIÓN DE LA MÁQUINA ASÍNCRONA TRIFÁSICA</a:t>
            </a:r>
            <a:endParaRPr lang="es-ES" dirty="0"/>
          </a:p>
        </p:txBody>
      </p:sp>
      <p:pic>
        <p:nvPicPr>
          <p:cNvPr id="5" name="4 Imagen" descr="Monografias.com"/>
          <p:cNvPicPr/>
          <p:nvPr/>
        </p:nvPicPr>
        <p:blipFill>
          <a:blip r:embed="rId3" cstate="print"/>
          <a:srcRect/>
          <a:stretch>
            <a:fillRect/>
          </a:stretch>
        </p:blipFill>
        <p:spPr bwMode="auto">
          <a:xfrm>
            <a:off x="395536" y="1052736"/>
            <a:ext cx="8280920" cy="511256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ppt_x"/>
                                          </p:val>
                                        </p:tav>
                                        <p:tav tm="100000">
                                          <p:val>
                                            <p:strVal val="#ppt_x"/>
                                          </p:val>
                                        </p:tav>
                                      </p:tavLst>
                                    </p:anim>
                                    <p:anim calcmode="lin" valueType="num">
                                      <p:cBhvr additive="base">
                                        <p:cTn id="14"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sp>
        <p:nvSpPr>
          <p:cNvPr id="38913" name="Rectangle 1"/>
          <p:cNvSpPr>
            <a:spLocks noChangeArrowheads="1"/>
          </p:cNvSpPr>
          <p:nvPr/>
        </p:nvSpPr>
        <p:spPr bwMode="auto">
          <a:xfrm>
            <a:off x="323528" y="188640"/>
            <a:ext cx="7956376"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solidFill>
                  <a:srgbClr val="6600CC"/>
                </a:solidFill>
                <a:effectLst/>
                <a:latin typeface="Times New Roman" pitchFamily="18" charset="0"/>
                <a:ea typeface="Times New Roman" pitchFamily="18" charset="0"/>
                <a:cs typeface="Times New Roman" pitchFamily="18" charset="0"/>
              </a:rPr>
              <a:t> ROTOR DE JAULA DE ARDILLA </a:t>
            </a:r>
          </a:p>
          <a:p>
            <a:pPr marL="0" marR="0" lvl="0" indent="0" algn="l" defTabSz="914400" rtl="0" eaLnBrk="1" fontAlgn="base" latinLnBrk="0" hangingPunct="1">
              <a:lnSpc>
                <a:spcPct val="100000"/>
              </a:lnSpc>
              <a:spcBef>
                <a:spcPct val="0"/>
              </a:spcBef>
              <a:spcAft>
                <a:spcPct val="0"/>
              </a:spcAft>
              <a:buClrTx/>
              <a:buSzTx/>
              <a:buFontTx/>
              <a:buNone/>
              <a:tabLst/>
            </a:pPr>
            <a:r>
              <a:rPr lang="es-ES" sz="1400" b="1" dirty="0" smtClean="0">
                <a:latin typeface="Times New Roman" pitchFamily="18" charset="0"/>
                <a:ea typeface="Times New Roman" pitchFamily="18" charset="0"/>
                <a:cs typeface="Times New Roman" pitchFamily="18" charset="0"/>
              </a:rPr>
              <a:t>E</a:t>
            </a:r>
            <a:r>
              <a:rPr kumimoji="0" lang="es-ES" sz="1400" b="1" i="0" u="none" strike="noStrike" cap="none" normalizeH="0" baseline="0" dirty="0" smtClean="0">
                <a:ln>
                  <a:noFill/>
                </a:ln>
                <a:effectLst/>
                <a:latin typeface="Times New Roman" pitchFamily="18" charset="0"/>
                <a:ea typeface="Times New Roman" pitchFamily="18" charset="0"/>
                <a:cs typeface="Times New Roman" pitchFamily="18" charset="0"/>
              </a:rPr>
              <a:t>s la parte que rota usada comúnmente en un motor de inducción</a:t>
            </a:r>
            <a:r>
              <a:rPr lang="es-ES" sz="1400" b="1" dirty="0" smtClean="0">
                <a:latin typeface="Times New Roman" pitchFamily="18" charset="0"/>
                <a:ea typeface="Times New Roman" pitchFamily="18" charset="0"/>
                <a:cs typeface="Times New Roman" pitchFamily="18" charset="0"/>
              </a:rPr>
              <a:t> </a:t>
            </a:r>
            <a:r>
              <a:rPr kumimoji="0" lang="es-ES" sz="1400" b="1" i="0" u="none" strike="noStrike" cap="none" normalizeH="0" baseline="0" dirty="0" smtClean="0">
                <a:ln>
                  <a:noFill/>
                </a:ln>
                <a:effectLst/>
                <a:latin typeface="Times New Roman" pitchFamily="18" charset="0"/>
                <a:ea typeface="Times New Roman" pitchFamily="18" charset="0"/>
                <a:cs typeface="Times New Roman" pitchFamily="18" charset="0"/>
              </a:rPr>
              <a:t>de corriente alterna. Un motor eléctrico</a:t>
            </a:r>
            <a:r>
              <a:rPr lang="es-ES" sz="1400" b="1" dirty="0" smtClean="0">
                <a:latin typeface="Times New Roman" pitchFamily="18" charset="0"/>
                <a:ea typeface="Times New Roman" pitchFamily="18" charset="0"/>
                <a:cs typeface="Times New Roman" pitchFamily="18" charset="0"/>
              </a:rPr>
              <a:t> </a:t>
            </a:r>
            <a:r>
              <a:rPr kumimoji="0" lang="es-ES" sz="1400" b="1" i="0" u="none" strike="noStrike" cap="none" normalizeH="0" baseline="0" dirty="0" smtClean="0">
                <a:ln>
                  <a:noFill/>
                </a:ln>
                <a:effectLst/>
                <a:latin typeface="Times New Roman" pitchFamily="18" charset="0"/>
                <a:ea typeface="Times New Roman" pitchFamily="18" charset="0"/>
                <a:cs typeface="Times New Roman" pitchFamily="18" charset="0"/>
              </a:rPr>
              <a:t>con un rotor de jaula de ardilla también se llama "motor de jaula de ardilla". En su forma instalada, es un cilindro montado en un eje. Internamente contiene barras conductoras longitudinales de aluminio o de cobre con surcos y conectados juntos en ambos extremos poniendo en cortocircuito los anillos que forman la jaula. El nombre se deriva de la semejanza entre esta jaula de anillos y barras y la rueda de un hámster (ruedas probablemente similares existen para las ardillas domésticas).</a:t>
            </a:r>
            <a:endParaRPr kumimoji="0" lang="es-ES" sz="1400" b="1" i="0" u="none" strike="noStrike" cap="none" normalizeH="0" baseline="0" dirty="0" smtClean="0">
              <a:ln>
                <a:noFill/>
              </a:ln>
              <a:effectLst/>
              <a:latin typeface="Times New Roman" pitchFamily="18" charset="0"/>
              <a:cs typeface="Times New Roman" pitchFamily="18" charset="0"/>
            </a:endParaRPr>
          </a:p>
        </p:txBody>
      </p:sp>
      <p:pic>
        <p:nvPicPr>
          <p:cNvPr id="5" name="BLOGGER_PHOTO_ID_5343320301517640370" descr="http://2.bp.blogspot.com/_cvOqfwxLtZY/SidJgQ0XkrI/AAAAAAAAAB4/1Y3eVA8wqjI/s400/PARTES+DE++MOTOR.jpg">
            <a:hlinkClick r:id="rId3"/>
          </p:cNvPr>
          <p:cNvPicPr/>
          <p:nvPr/>
        </p:nvPicPr>
        <p:blipFill>
          <a:blip r:embed="rId4" cstate="print"/>
          <a:srcRect t="14815" r="11429"/>
          <a:stretch>
            <a:fillRect/>
          </a:stretch>
        </p:blipFill>
        <p:spPr bwMode="auto">
          <a:xfrm>
            <a:off x="5148064" y="4653136"/>
            <a:ext cx="3240360" cy="1872208"/>
          </a:xfrm>
          <a:prstGeom prst="rect">
            <a:avLst/>
          </a:prstGeom>
          <a:noFill/>
          <a:ln w="9525">
            <a:noFill/>
            <a:miter lim="800000"/>
            <a:headEnd/>
            <a:tailEnd/>
          </a:ln>
        </p:spPr>
      </p:pic>
      <p:pic>
        <p:nvPicPr>
          <p:cNvPr id="6" name="5 Imagen" descr="http://upload.wikimedia.org/wikipedia/commons/thumb/d/da/Squirrel_cage.jpg/220px-Squirrel_cage.jpg"/>
          <p:cNvPicPr/>
          <p:nvPr/>
        </p:nvPicPr>
        <p:blipFill>
          <a:blip r:embed="rId5" cstate="print"/>
          <a:srcRect/>
          <a:stretch>
            <a:fillRect/>
          </a:stretch>
        </p:blipFill>
        <p:spPr bwMode="auto">
          <a:xfrm>
            <a:off x="2483768" y="2060848"/>
            <a:ext cx="3744416" cy="2376264"/>
          </a:xfrm>
          <a:prstGeom prst="rect">
            <a:avLst/>
          </a:prstGeom>
          <a:noFill/>
          <a:ln w="9525">
            <a:noFill/>
            <a:miter lim="800000"/>
            <a:headEnd/>
            <a:tailEnd/>
          </a:ln>
        </p:spPr>
      </p:pic>
      <p:pic>
        <p:nvPicPr>
          <p:cNvPr id="7" name="6 Imagen" descr="http://3.bp.blogspot.com/_PdIRqF_dP4I/SiLMN-HHKWI/AAAAAAAAABE/Zay1CtQZx_0/s320/DSC00614.JPG"/>
          <p:cNvPicPr/>
          <p:nvPr/>
        </p:nvPicPr>
        <p:blipFill>
          <a:blip r:embed="rId6" cstate="print"/>
          <a:srcRect/>
          <a:stretch>
            <a:fillRect/>
          </a:stretch>
        </p:blipFill>
        <p:spPr bwMode="auto">
          <a:xfrm>
            <a:off x="683568" y="4657725"/>
            <a:ext cx="3984104" cy="1867619"/>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38913">
                                            <p:txEl>
                                              <p:pRg st="0" end="0"/>
                                            </p:txEl>
                                          </p:spTgt>
                                        </p:tgtEl>
                                        <p:attrNameLst>
                                          <p:attrName>style.visibility</p:attrName>
                                        </p:attrNameLst>
                                      </p:cBhvr>
                                      <p:to>
                                        <p:strVal val="visible"/>
                                      </p:to>
                                    </p:set>
                                    <p:anim calcmode="lin" valueType="num">
                                      <p:cBhvr additive="base">
                                        <p:cTn id="7" dur="1000" fill="hold"/>
                                        <p:tgtEl>
                                          <p:spTgt spid="3891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8913">
                                            <p:txEl>
                                              <p:pRg st="0" end="0"/>
                                            </p:txEl>
                                          </p:spTgt>
                                        </p:tgtEl>
                                        <p:attrNameLst>
                                          <p:attrName>ppt_y</p:attrName>
                                        </p:attrNameLst>
                                      </p:cBhvr>
                                      <p:tavLst>
                                        <p:tav tm="0">
                                          <p:val>
                                            <p:strVal val="1+#ppt_h/2"/>
                                          </p:val>
                                        </p:tav>
                                        <p:tav tm="100000">
                                          <p:val>
                                            <p:strVal val="#ppt_y"/>
                                          </p:val>
                                        </p:tav>
                                      </p:tavLst>
                                    </p:anim>
                                  </p:childTnLst>
                                </p:cTn>
                              </p:par>
                              <p:par>
                                <p:cTn id="9" presetID="7" presetClass="entr" presetSubtype="4" fill="hold" nodeType="withEffect">
                                  <p:stCondLst>
                                    <p:cond delay="0"/>
                                  </p:stCondLst>
                                  <p:childTnLst>
                                    <p:set>
                                      <p:cBhvr>
                                        <p:cTn id="10" dur="1" fill="hold">
                                          <p:stCondLst>
                                            <p:cond delay="0"/>
                                          </p:stCondLst>
                                        </p:cTn>
                                        <p:tgtEl>
                                          <p:spTgt spid="38913">
                                            <p:txEl>
                                              <p:pRg st="1" end="1"/>
                                            </p:txEl>
                                          </p:spTgt>
                                        </p:tgtEl>
                                        <p:attrNameLst>
                                          <p:attrName>style.visibility</p:attrName>
                                        </p:attrNameLst>
                                      </p:cBhvr>
                                      <p:to>
                                        <p:strVal val="visible"/>
                                      </p:to>
                                    </p:set>
                                    <p:anim calcmode="lin" valueType="num">
                                      <p:cBhvr additive="base">
                                        <p:cTn id="11" dur="1000" fill="hold"/>
                                        <p:tgtEl>
                                          <p:spTgt spid="38913">
                                            <p:txEl>
                                              <p:pRg st="1" end="1"/>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3891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7"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1000" fill="hold"/>
                                        <p:tgtEl>
                                          <p:spTgt spid="6"/>
                                        </p:tgtEl>
                                        <p:attrNameLst>
                                          <p:attrName>ppt_x</p:attrName>
                                        </p:attrNameLst>
                                      </p:cBhvr>
                                      <p:tavLst>
                                        <p:tav tm="0">
                                          <p:val>
                                            <p:strVal val="#ppt_x"/>
                                          </p:val>
                                        </p:tav>
                                        <p:tav tm="100000">
                                          <p:val>
                                            <p:strVal val="#ppt_x"/>
                                          </p:val>
                                        </p:tav>
                                      </p:tavLst>
                                    </p:anim>
                                    <p:anim calcmode="lin" valueType="num">
                                      <p:cBhvr additive="base">
                                        <p:cTn id="18"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7" presetClass="entr" presetSubtype="4"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1000" fill="hold"/>
                                        <p:tgtEl>
                                          <p:spTgt spid="7"/>
                                        </p:tgtEl>
                                        <p:attrNameLst>
                                          <p:attrName>ppt_x</p:attrName>
                                        </p:attrNameLst>
                                      </p:cBhvr>
                                      <p:tavLst>
                                        <p:tav tm="0">
                                          <p:val>
                                            <p:strVal val="#ppt_x"/>
                                          </p:val>
                                        </p:tav>
                                        <p:tav tm="100000">
                                          <p:val>
                                            <p:strVal val="#ppt_x"/>
                                          </p:val>
                                        </p:tav>
                                      </p:tavLst>
                                    </p:anim>
                                    <p:anim calcmode="lin" valueType="num">
                                      <p:cBhvr additive="base">
                                        <p:cTn id="24"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7" presetClass="entr" presetSubtype="4"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1000" fill="hold"/>
                                        <p:tgtEl>
                                          <p:spTgt spid="5"/>
                                        </p:tgtEl>
                                        <p:attrNameLst>
                                          <p:attrName>ppt_x</p:attrName>
                                        </p:attrNameLst>
                                      </p:cBhvr>
                                      <p:tavLst>
                                        <p:tav tm="0">
                                          <p:val>
                                            <p:strVal val="#ppt_x"/>
                                          </p:val>
                                        </p:tav>
                                        <p:tav tm="100000">
                                          <p:val>
                                            <p:strVal val="#ppt_x"/>
                                          </p:val>
                                        </p:tav>
                                      </p:tavLst>
                                    </p:anim>
                                    <p:anim calcmode="lin" valueType="num">
                                      <p:cBhvr additive="base">
                                        <p:cTn id="30"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pic>
        <p:nvPicPr>
          <p:cNvPr id="3" name="2 Imagen" descr="http://bp0.blogger.com/_2nNFXpuTvGo/SIeUP6s0AsI/AAAAAAAAADw/na8GQ_g2h9g/s320/MOTOR+DE+FP.bmp"/>
          <p:cNvPicPr/>
          <p:nvPr/>
        </p:nvPicPr>
        <p:blipFill>
          <a:blip r:embed="rId3" cstate="print"/>
          <a:srcRect/>
          <a:stretch>
            <a:fillRect/>
          </a:stretch>
        </p:blipFill>
        <p:spPr bwMode="auto">
          <a:xfrm>
            <a:off x="467544" y="1052736"/>
            <a:ext cx="8352928" cy="5112568"/>
          </a:xfrm>
          <a:prstGeom prst="rect">
            <a:avLst/>
          </a:prstGeom>
          <a:noFill/>
          <a:ln w="9525">
            <a:noFill/>
            <a:miter lim="800000"/>
            <a:headEnd/>
            <a:tailEnd/>
          </a:ln>
        </p:spPr>
      </p:pic>
      <p:sp>
        <p:nvSpPr>
          <p:cNvPr id="4" name="3 Rectángulo"/>
          <p:cNvSpPr/>
          <p:nvPr/>
        </p:nvSpPr>
        <p:spPr>
          <a:xfrm>
            <a:off x="2699792" y="476672"/>
            <a:ext cx="4320480" cy="369332"/>
          </a:xfrm>
          <a:prstGeom prst="rect">
            <a:avLst/>
          </a:prstGeom>
        </p:spPr>
        <p:txBody>
          <a:bodyPr wrap="square">
            <a:spAutoFit/>
          </a:bodyPr>
          <a:lstStyle/>
          <a:p>
            <a:pPr algn="ctr"/>
            <a:r>
              <a:rPr lang="es-ES" b="1" dirty="0" smtClean="0">
                <a:solidFill>
                  <a:srgbClr val="6600CC"/>
                </a:solidFill>
              </a:rPr>
              <a:t>SECCION DE MOTOR JAULA DE ARDILLA</a:t>
            </a:r>
            <a:endParaRPr lang="es-ES" dirty="0">
              <a:solidFill>
                <a:srgbClr val="66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pic>
        <p:nvPicPr>
          <p:cNvPr id="3" name="2 Imagen" descr="C:\Documents and Settings\Amelia\Escritorio\Motores asincronos bobinado jaula de ardilla_files\animacion.gif"/>
          <p:cNvPicPr/>
          <p:nvPr/>
        </p:nvPicPr>
        <p:blipFill>
          <a:blip r:embed="rId3" cstate="print"/>
          <a:srcRect/>
          <a:stretch>
            <a:fillRect/>
          </a:stretch>
        </p:blipFill>
        <p:spPr bwMode="auto">
          <a:xfrm>
            <a:off x="323528" y="1196752"/>
            <a:ext cx="8280920" cy="4536504"/>
          </a:xfrm>
          <a:prstGeom prst="rect">
            <a:avLst/>
          </a:prstGeom>
          <a:noFill/>
          <a:ln w="9525">
            <a:noFill/>
            <a:miter lim="800000"/>
            <a:headEnd/>
            <a:tailEnd/>
          </a:ln>
        </p:spPr>
      </p:pic>
      <p:sp>
        <p:nvSpPr>
          <p:cNvPr id="6" name="5 Rectángulo"/>
          <p:cNvSpPr/>
          <p:nvPr/>
        </p:nvSpPr>
        <p:spPr>
          <a:xfrm>
            <a:off x="3203848" y="404664"/>
            <a:ext cx="3024336" cy="369332"/>
          </a:xfrm>
          <a:prstGeom prst="rect">
            <a:avLst/>
          </a:prstGeom>
        </p:spPr>
        <p:txBody>
          <a:bodyPr wrap="square">
            <a:spAutoFit/>
          </a:bodyPr>
          <a:lstStyle/>
          <a:p>
            <a:r>
              <a:rPr lang="es-ES" b="1" dirty="0" smtClean="0">
                <a:solidFill>
                  <a:srgbClr val="6600CC"/>
                </a:solidFill>
              </a:rPr>
              <a:t>MOTOR JAULA DE ARDILLA</a:t>
            </a:r>
            <a:endParaRPr lang="es-ES" dirty="0">
              <a:solidFill>
                <a:srgbClr val="66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pic>
        <p:nvPicPr>
          <p:cNvPr id="5" name="4 Imagen" descr="C:\Documents and Settings\Amelia\Escritorio\Motores asincronos bobinado jaula de ardilla_files\esquemajaula.gif"/>
          <p:cNvPicPr/>
          <p:nvPr/>
        </p:nvPicPr>
        <p:blipFill>
          <a:blip r:embed="rId3" cstate="print"/>
          <a:srcRect/>
          <a:stretch>
            <a:fillRect/>
          </a:stretch>
        </p:blipFill>
        <p:spPr bwMode="auto">
          <a:xfrm>
            <a:off x="467545" y="1124744"/>
            <a:ext cx="3960440" cy="5112568"/>
          </a:xfrm>
          <a:prstGeom prst="rect">
            <a:avLst/>
          </a:prstGeom>
          <a:noFill/>
          <a:ln w="9525">
            <a:noFill/>
            <a:miter lim="800000"/>
            <a:headEnd/>
            <a:tailEnd/>
          </a:ln>
        </p:spPr>
      </p:pic>
      <p:sp>
        <p:nvSpPr>
          <p:cNvPr id="7" name="6 Rectángulo"/>
          <p:cNvSpPr/>
          <p:nvPr/>
        </p:nvSpPr>
        <p:spPr>
          <a:xfrm>
            <a:off x="2123728" y="260648"/>
            <a:ext cx="4752528" cy="369332"/>
          </a:xfrm>
          <a:prstGeom prst="rect">
            <a:avLst/>
          </a:prstGeom>
        </p:spPr>
        <p:txBody>
          <a:bodyPr wrap="square">
            <a:spAutoFit/>
          </a:bodyPr>
          <a:lstStyle/>
          <a:p>
            <a:pPr algn="ctr"/>
            <a:r>
              <a:rPr lang="es-ES" b="1" dirty="0" smtClean="0">
                <a:solidFill>
                  <a:srgbClr val="6600CC"/>
                </a:solidFill>
              </a:rPr>
              <a:t>SECCION DE MOTOR JAULA DE ARDILLA</a:t>
            </a:r>
            <a:endParaRPr lang="es-ES" dirty="0">
              <a:solidFill>
                <a:srgbClr val="6600CC"/>
              </a:solidFill>
            </a:endParaRPr>
          </a:p>
        </p:txBody>
      </p:sp>
      <p:pic>
        <p:nvPicPr>
          <p:cNvPr id="8" name="7 Imagen" descr="http://upload.wikimedia.org/wikipedia/commons/4/49/Motor_asincrono.jpg"/>
          <p:cNvPicPr/>
          <p:nvPr/>
        </p:nvPicPr>
        <p:blipFill>
          <a:blip r:embed="rId4" cstate="print"/>
          <a:srcRect/>
          <a:stretch>
            <a:fillRect/>
          </a:stretch>
        </p:blipFill>
        <p:spPr bwMode="auto">
          <a:xfrm>
            <a:off x="4716016" y="1124744"/>
            <a:ext cx="4139952" cy="511256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sp>
        <p:nvSpPr>
          <p:cNvPr id="3" name="2 Rectángulo"/>
          <p:cNvSpPr/>
          <p:nvPr/>
        </p:nvSpPr>
        <p:spPr>
          <a:xfrm>
            <a:off x="251520" y="908720"/>
            <a:ext cx="8352928" cy="2585323"/>
          </a:xfrm>
          <a:prstGeom prst="rect">
            <a:avLst/>
          </a:prstGeom>
        </p:spPr>
        <p:txBody>
          <a:bodyPr wrap="square">
            <a:spAutoFit/>
          </a:bodyPr>
          <a:lstStyle/>
          <a:p>
            <a:r>
              <a:rPr lang="es-ES" dirty="0" smtClean="0"/>
              <a:t>Este motor tiene un rotor constituido por una serie de conductores bobinados sobre él en una continuación de ranuras situadas sobre su superficie. De esta forma se tiene un bobinado en el interior del campo magnético del estator, del mismo número de polos. Este rotor permite el acceso al mismo desde el exterior a través de unos anillos que son los que cortocircuitan los bobinados. Tiene ventajas como la posibilidad de utilizar un </a:t>
            </a:r>
            <a:r>
              <a:rPr lang="es-ES" b="1" dirty="0" smtClean="0"/>
              <a:t>reóstato de arranque </a:t>
            </a:r>
            <a:r>
              <a:rPr lang="es-ES" dirty="0" smtClean="0"/>
              <a:t>que permite modificar la velocidad y el par de arranque, así como el reducir la corriente de arranque. El campo magnético giratorio producido por las bobinas inductoras del estator genera unas corrientes inducidas en el rotor, que son las que producen el movimiento.</a:t>
            </a:r>
            <a:endParaRPr lang="es-ES" dirty="0"/>
          </a:p>
        </p:txBody>
      </p:sp>
      <p:sp>
        <p:nvSpPr>
          <p:cNvPr id="4" name="3 Rectángulo"/>
          <p:cNvSpPr/>
          <p:nvPr/>
        </p:nvSpPr>
        <p:spPr>
          <a:xfrm>
            <a:off x="3131840" y="404664"/>
            <a:ext cx="2952328" cy="369332"/>
          </a:xfrm>
          <a:prstGeom prst="rect">
            <a:avLst/>
          </a:prstGeom>
        </p:spPr>
        <p:txBody>
          <a:bodyPr wrap="square">
            <a:spAutoFit/>
          </a:bodyPr>
          <a:lstStyle/>
          <a:p>
            <a:r>
              <a:rPr lang="es-ES" b="1" dirty="0" smtClean="0">
                <a:solidFill>
                  <a:srgbClr val="6600CC"/>
                </a:solidFill>
              </a:rPr>
              <a:t>MOTOR ROTOR BOBINADO</a:t>
            </a:r>
            <a:endParaRPr lang="es-ES" dirty="0">
              <a:solidFill>
                <a:srgbClr val="6600CC"/>
              </a:solidFill>
            </a:endParaRPr>
          </a:p>
        </p:txBody>
      </p:sp>
      <p:pic>
        <p:nvPicPr>
          <p:cNvPr id="46082" name="Picture 2" descr="http://t1.gstatic.com/images?q=tbn:ANd9GcRZwvocLjZQSRzaNyuP6Jn7UlIPJFfhhgL6s5YDH_MwAVIJ5WcN"/>
          <p:cNvPicPr>
            <a:picLocks noChangeAspect="1" noChangeArrowheads="1"/>
          </p:cNvPicPr>
          <p:nvPr/>
        </p:nvPicPr>
        <p:blipFill>
          <a:blip r:embed="rId3" cstate="print"/>
          <a:srcRect/>
          <a:stretch>
            <a:fillRect/>
          </a:stretch>
        </p:blipFill>
        <p:spPr bwMode="auto">
          <a:xfrm>
            <a:off x="971600" y="3861048"/>
            <a:ext cx="6840760" cy="266429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6082"/>
                                        </p:tgtEl>
                                        <p:attrNameLst>
                                          <p:attrName>style.visibility</p:attrName>
                                        </p:attrNameLst>
                                      </p:cBhvr>
                                      <p:to>
                                        <p:strVal val="visible"/>
                                      </p:to>
                                    </p:set>
                                    <p:anim calcmode="lin" valueType="num">
                                      <p:cBhvr additive="base">
                                        <p:cTn id="19" dur="500" fill="hold"/>
                                        <p:tgtEl>
                                          <p:spTgt spid="46082"/>
                                        </p:tgtEl>
                                        <p:attrNameLst>
                                          <p:attrName>ppt_x</p:attrName>
                                        </p:attrNameLst>
                                      </p:cBhvr>
                                      <p:tavLst>
                                        <p:tav tm="0">
                                          <p:val>
                                            <p:strVal val="#ppt_x"/>
                                          </p:val>
                                        </p:tav>
                                        <p:tav tm="100000">
                                          <p:val>
                                            <p:strVal val="#ppt_x"/>
                                          </p:val>
                                        </p:tav>
                                      </p:tavLst>
                                    </p:anim>
                                    <p:anim calcmode="lin" valueType="num">
                                      <p:cBhvr additive="base">
                                        <p:cTn id="20" dur="500" fill="hold"/>
                                        <p:tgtEl>
                                          <p:spTgt spid="460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pic>
        <p:nvPicPr>
          <p:cNvPr id="43010" name="Picture 2" descr="http://www.tuveras.com/maquinaasincrona/rotorbobinado.gif"/>
          <p:cNvPicPr>
            <a:picLocks noChangeAspect="1" noChangeArrowheads="1"/>
          </p:cNvPicPr>
          <p:nvPr/>
        </p:nvPicPr>
        <p:blipFill>
          <a:blip r:embed="rId3" cstate="print"/>
          <a:srcRect/>
          <a:stretch>
            <a:fillRect/>
          </a:stretch>
        </p:blipFill>
        <p:spPr bwMode="auto">
          <a:xfrm>
            <a:off x="395536" y="764704"/>
            <a:ext cx="8352928" cy="5616624"/>
          </a:xfrm>
          <a:prstGeom prst="rect">
            <a:avLst/>
          </a:prstGeom>
          <a:noFill/>
        </p:spPr>
      </p:pic>
      <p:sp>
        <p:nvSpPr>
          <p:cNvPr id="5" name="4 Rectángulo"/>
          <p:cNvSpPr/>
          <p:nvPr/>
        </p:nvSpPr>
        <p:spPr>
          <a:xfrm>
            <a:off x="2915816" y="404664"/>
            <a:ext cx="2952328" cy="369332"/>
          </a:xfrm>
          <a:prstGeom prst="rect">
            <a:avLst/>
          </a:prstGeom>
        </p:spPr>
        <p:txBody>
          <a:bodyPr wrap="square">
            <a:spAutoFit/>
          </a:bodyPr>
          <a:lstStyle/>
          <a:p>
            <a:r>
              <a:rPr lang="es-ES" b="1" dirty="0" smtClean="0">
                <a:solidFill>
                  <a:srgbClr val="6600CC"/>
                </a:solidFill>
              </a:rPr>
              <a:t>MOTOR ROTOR BOBINADO</a:t>
            </a:r>
            <a:endParaRPr lang="es-ES" dirty="0">
              <a:solidFill>
                <a:srgbClr val="66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0" fill="hold" nodeType="clickEffect">
                                  <p:stCondLst>
                                    <p:cond delay="0"/>
                                  </p:stCondLst>
                                  <p:childTnLst>
                                    <p:set>
                                      <p:cBhvr>
                                        <p:cTn id="12" dur="1" fill="hold">
                                          <p:stCondLst>
                                            <p:cond delay="0"/>
                                          </p:stCondLst>
                                        </p:cTn>
                                        <p:tgtEl>
                                          <p:spTgt spid="43010"/>
                                        </p:tgtEl>
                                        <p:attrNameLst>
                                          <p:attrName>style.visibility</p:attrName>
                                        </p:attrNameLst>
                                      </p:cBhvr>
                                      <p:to>
                                        <p:strVal val="visible"/>
                                      </p:to>
                                    </p:set>
                                    <p:anim calcmode="lin" valueType="num">
                                      <p:cBhvr>
                                        <p:cTn id="13" dur="500" fill="hold"/>
                                        <p:tgtEl>
                                          <p:spTgt spid="43010"/>
                                        </p:tgtEl>
                                        <p:attrNameLst>
                                          <p:attrName>ppt_w</p:attrName>
                                        </p:attrNameLst>
                                      </p:cBhvr>
                                      <p:tavLst>
                                        <p:tav tm="0">
                                          <p:val>
                                            <p:fltVal val="0"/>
                                          </p:val>
                                        </p:tav>
                                        <p:tav tm="100000">
                                          <p:val>
                                            <p:strVal val="#ppt_w"/>
                                          </p:val>
                                        </p:tav>
                                      </p:tavLst>
                                    </p:anim>
                                    <p:anim calcmode="lin" valueType="num">
                                      <p:cBhvr>
                                        <p:cTn id="14" dur="500" fill="hold"/>
                                        <p:tgtEl>
                                          <p:spTgt spid="43010"/>
                                        </p:tgtEl>
                                        <p:attrNameLst>
                                          <p:attrName>ppt_h</p:attrName>
                                        </p:attrNameLst>
                                      </p:cBhvr>
                                      <p:tavLst>
                                        <p:tav tm="0">
                                          <p:val>
                                            <p:fltVal val="0"/>
                                          </p:val>
                                        </p:tav>
                                        <p:tav tm="100000">
                                          <p:val>
                                            <p:strVal val="#ppt_h"/>
                                          </p:val>
                                        </p:tav>
                                      </p:tavLst>
                                    </p:anim>
                                    <p:animEffect transition="in" filter="fade">
                                      <p:cBhvr>
                                        <p:cTn id="15" dur="500"/>
                                        <p:tgtEl>
                                          <p:spTgt spid="43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sp>
        <p:nvSpPr>
          <p:cNvPr id="5" name="4 Rectángulo"/>
          <p:cNvSpPr/>
          <p:nvPr/>
        </p:nvSpPr>
        <p:spPr>
          <a:xfrm>
            <a:off x="3491880" y="404664"/>
            <a:ext cx="2160240" cy="369332"/>
          </a:xfrm>
          <a:prstGeom prst="rect">
            <a:avLst/>
          </a:prstGeom>
        </p:spPr>
        <p:txBody>
          <a:bodyPr wrap="square">
            <a:spAutoFit/>
          </a:bodyPr>
          <a:lstStyle/>
          <a:p>
            <a:r>
              <a:rPr lang="es-ES" b="1" dirty="0" smtClean="0">
                <a:solidFill>
                  <a:srgbClr val="6600CC"/>
                </a:solidFill>
              </a:rPr>
              <a:t>ROTOR BOBINADO</a:t>
            </a:r>
            <a:endParaRPr lang="es-ES" dirty="0">
              <a:solidFill>
                <a:srgbClr val="6600CC"/>
              </a:solidFill>
            </a:endParaRPr>
          </a:p>
        </p:txBody>
      </p:sp>
      <p:pic>
        <p:nvPicPr>
          <p:cNvPr id="6" name="5 Imagen" descr="http://alerce.pntic.mec.es/~hmartin/motores/rotorjaula.jpg"/>
          <p:cNvPicPr/>
          <p:nvPr/>
        </p:nvPicPr>
        <p:blipFill>
          <a:blip r:embed="rId3" cstate="print"/>
          <a:srcRect/>
          <a:stretch>
            <a:fillRect/>
          </a:stretch>
        </p:blipFill>
        <p:spPr bwMode="auto">
          <a:xfrm>
            <a:off x="395536" y="980728"/>
            <a:ext cx="3672408" cy="2222748"/>
          </a:xfrm>
          <a:prstGeom prst="rect">
            <a:avLst/>
          </a:prstGeom>
          <a:noFill/>
          <a:ln w="9525">
            <a:noFill/>
            <a:miter lim="800000"/>
            <a:headEnd/>
            <a:tailEnd/>
          </a:ln>
        </p:spPr>
      </p:pic>
      <p:pic>
        <p:nvPicPr>
          <p:cNvPr id="7" name="6 Imagen" descr="http://1.bp.blogspot.com/_4W_JRbA-QYc/Sr5Ft1OhfgI/AAAAAAAAHqw/asiS_j3NGdY/s320/motor07.jpg"/>
          <p:cNvPicPr/>
          <p:nvPr/>
        </p:nvPicPr>
        <p:blipFill>
          <a:blip r:embed="rId4" cstate="print"/>
          <a:srcRect/>
          <a:stretch>
            <a:fillRect/>
          </a:stretch>
        </p:blipFill>
        <p:spPr bwMode="auto">
          <a:xfrm>
            <a:off x="4283968" y="1052736"/>
            <a:ext cx="4104456" cy="2160240"/>
          </a:xfrm>
          <a:prstGeom prst="rect">
            <a:avLst/>
          </a:prstGeom>
          <a:noFill/>
          <a:ln w="9525">
            <a:noFill/>
            <a:miter lim="800000"/>
            <a:headEnd/>
            <a:tailEnd/>
          </a:ln>
        </p:spPr>
      </p:pic>
      <p:sp>
        <p:nvSpPr>
          <p:cNvPr id="8" name="7 Rectángulo"/>
          <p:cNvSpPr/>
          <p:nvPr/>
        </p:nvSpPr>
        <p:spPr>
          <a:xfrm>
            <a:off x="2915816" y="3501008"/>
            <a:ext cx="2952328" cy="369332"/>
          </a:xfrm>
          <a:prstGeom prst="rect">
            <a:avLst/>
          </a:prstGeom>
        </p:spPr>
        <p:txBody>
          <a:bodyPr wrap="square">
            <a:spAutoFit/>
          </a:bodyPr>
          <a:lstStyle/>
          <a:p>
            <a:r>
              <a:rPr lang="es-ES" b="1" dirty="0" smtClean="0">
                <a:solidFill>
                  <a:srgbClr val="6600CC"/>
                </a:solidFill>
              </a:rPr>
              <a:t>MOTOR ROTOR BOBINADO</a:t>
            </a:r>
            <a:endParaRPr lang="es-ES" dirty="0">
              <a:solidFill>
                <a:srgbClr val="6600CC"/>
              </a:solidFill>
            </a:endParaRPr>
          </a:p>
        </p:txBody>
      </p:sp>
      <p:pic>
        <p:nvPicPr>
          <p:cNvPr id="9" name="8 Imagen" descr="http://www.evisos.com.ar/images/advertisements/2009/09/29/vendo-motor-electrico-trifasico-siemens-rotor-bobinado_ec0acc9_3.jpg"/>
          <p:cNvPicPr/>
          <p:nvPr/>
        </p:nvPicPr>
        <p:blipFill>
          <a:blip r:embed="rId5" cstate="print"/>
          <a:srcRect/>
          <a:stretch>
            <a:fillRect/>
          </a:stretch>
        </p:blipFill>
        <p:spPr bwMode="auto">
          <a:xfrm>
            <a:off x="395536" y="4221088"/>
            <a:ext cx="3744416" cy="2160240"/>
          </a:xfrm>
          <a:prstGeom prst="rect">
            <a:avLst/>
          </a:prstGeom>
          <a:noFill/>
          <a:ln w="9525">
            <a:noFill/>
            <a:miter lim="800000"/>
            <a:headEnd/>
            <a:tailEnd/>
          </a:ln>
        </p:spPr>
      </p:pic>
      <p:pic>
        <p:nvPicPr>
          <p:cNvPr id="10" name="9 Imagen" descr="http://t1.gstatic.com/images?q=tbn:ANd9GcRy6O3LcIeQ7Q5TcxvoTO91civ1ymgDsN11ltIhwpJRV-jXmROSRg"/>
          <p:cNvPicPr/>
          <p:nvPr/>
        </p:nvPicPr>
        <p:blipFill>
          <a:blip r:embed="rId6" cstate="print"/>
          <a:srcRect/>
          <a:stretch>
            <a:fillRect/>
          </a:stretch>
        </p:blipFill>
        <p:spPr bwMode="auto">
          <a:xfrm>
            <a:off x="4499992" y="4221088"/>
            <a:ext cx="3744416" cy="216024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pic>
        <p:nvPicPr>
          <p:cNvPr id="7" name="6 Imagen" descr="http://www.matriceriaonline.com/imgs/ROTOR-BOBINADO.jpg"/>
          <p:cNvPicPr/>
          <p:nvPr/>
        </p:nvPicPr>
        <p:blipFill>
          <a:blip r:embed="rId3" cstate="print"/>
          <a:srcRect/>
          <a:stretch>
            <a:fillRect/>
          </a:stretch>
        </p:blipFill>
        <p:spPr bwMode="auto">
          <a:xfrm>
            <a:off x="611560" y="620688"/>
            <a:ext cx="8208912" cy="561662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pic>
        <p:nvPicPr>
          <p:cNvPr id="40962" name="Picture 2" descr="http://t2.gstatic.com/images?q=tbn:ANd9GcT_Q2J7oQGPPhPPOe6x9L-glSSW3hoUwdHhs2BGm8gOwrLsu7ILf1A_fHO1oQ"/>
          <p:cNvPicPr>
            <a:picLocks noChangeAspect="1" noChangeArrowheads="1"/>
          </p:cNvPicPr>
          <p:nvPr/>
        </p:nvPicPr>
        <p:blipFill>
          <a:blip r:embed="rId3" cstate="print"/>
          <a:srcRect/>
          <a:stretch>
            <a:fillRect/>
          </a:stretch>
        </p:blipFill>
        <p:spPr bwMode="auto">
          <a:xfrm>
            <a:off x="899592" y="692696"/>
            <a:ext cx="3168352" cy="2304256"/>
          </a:xfrm>
          <a:prstGeom prst="rect">
            <a:avLst/>
          </a:prstGeom>
          <a:noFill/>
        </p:spPr>
      </p:pic>
      <p:pic>
        <p:nvPicPr>
          <p:cNvPr id="40964" name="Picture 4" descr="http://t1.gstatic.com/images?q=tbn:ANd9GcROvVfH0RT8kqmj2atRykbFUQJxU3ma6FiCn2LX9hLrQ6mLryAhvA"/>
          <p:cNvPicPr>
            <a:picLocks noChangeAspect="1" noChangeArrowheads="1"/>
          </p:cNvPicPr>
          <p:nvPr/>
        </p:nvPicPr>
        <p:blipFill>
          <a:blip r:embed="rId4" cstate="print"/>
          <a:srcRect/>
          <a:stretch>
            <a:fillRect/>
          </a:stretch>
        </p:blipFill>
        <p:spPr bwMode="auto">
          <a:xfrm>
            <a:off x="4932040" y="692696"/>
            <a:ext cx="3168352" cy="2228081"/>
          </a:xfrm>
          <a:prstGeom prst="rect">
            <a:avLst/>
          </a:prstGeom>
          <a:noFill/>
        </p:spPr>
      </p:pic>
      <p:pic>
        <p:nvPicPr>
          <p:cNvPr id="40966" name="Picture 6" descr="http://t1.gstatic.com/images?q=tbn:ANd9GcTk9TE8KUZpCsK0vhPVweljcdS0GV38ODG4tQuPuB7CqPD-KX3FlA"/>
          <p:cNvPicPr>
            <a:picLocks noChangeAspect="1" noChangeArrowheads="1"/>
          </p:cNvPicPr>
          <p:nvPr/>
        </p:nvPicPr>
        <p:blipFill>
          <a:blip r:embed="rId5" cstate="print"/>
          <a:srcRect/>
          <a:stretch>
            <a:fillRect/>
          </a:stretch>
        </p:blipFill>
        <p:spPr bwMode="auto">
          <a:xfrm>
            <a:off x="899592" y="3789040"/>
            <a:ext cx="3168352" cy="1733922"/>
          </a:xfrm>
          <a:prstGeom prst="rect">
            <a:avLst/>
          </a:prstGeom>
          <a:noFill/>
        </p:spPr>
      </p:pic>
      <p:pic>
        <p:nvPicPr>
          <p:cNvPr id="40972" name="Picture 12" descr="http://t3.gstatic.com/images?q=tbn:ANd9GcTAR4VNGM8kwQtvhTeiXYcFeFDMGWHCnfX_eiNWgiA31TZF2HR4B-zpo72L"/>
          <p:cNvPicPr>
            <a:picLocks noChangeAspect="1" noChangeArrowheads="1"/>
          </p:cNvPicPr>
          <p:nvPr/>
        </p:nvPicPr>
        <p:blipFill>
          <a:blip r:embed="rId6" cstate="print"/>
          <a:srcRect/>
          <a:stretch>
            <a:fillRect/>
          </a:stretch>
        </p:blipFill>
        <p:spPr bwMode="auto">
          <a:xfrm>
            <a:off x="4547854" y="3789040"/>
            <a:ext cx="3480530" cy="1662683"/>
          </a:xfrm>
          <a:prstGeom prst="rect">
            <a:avLst/>
          </a:prstGeom>
          <a:noFill/>
        </p:spPr>
      </p:pic>
      <p:sp>
        <p:nvSpPr>
          <p:cNvPr id="12" name="11 Rectángulo"/>
          <p:cNvSpPr/>
          <p:nvPr/>
        </p:nvSpPr>
        <p:spPr>
          <a:xfrm>
            <a:off x="1547664" y="260648"/>
            <a:ext cx="6336704" cy="369332"/>
          </a:xfrm>
          <a:prstGeom prst="rect">
            <a:avLst/>
          </a:prstGeom>
        </p:spPr>
        <p:txBody>
          <a:bodyPr wrap="square">
            <a:spAutoFit/>
          </a:bodyPr>
          <a:lstStyle/>
          <a:p>
            <a:r>
              <a:rPr lang="es-ES" b="1" dirty="0" smtClean="0">
                <a:solidFill>
                  <a:srgbClr val="6600CC"/>
                </a:solidFill>
              </a:rPr>
              <a:t>REÓSTATOS DE ARRANQUE PARA MOTOR ROTOR BOBINADO</a:t>
            </a:r>
            <a:endParaRPr lang="es-ES" dirty="0">
              <a:solidFill>
                <a:srgbClr val="66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0" fill="hold" nodeType="clickEffect">
                                  <p:stCondLst>
                                    <p:cond delay="0"/>
                                  </p:stCondLst>
                                  <p:childTnLst>
                                    <p:set>
                                      <p:cBhvr>
                                        <p:cTn id="12" dur="1" fill="hold">
                                          <p:stCondLst>
                                            <p:cond delay="0"/>
                                          </p:stCondLst>
                                        </p:cTn>
                                        <p:tgtEl>
                                          <p:spTgt spid="40962"/>
                                        </p:tgtEl>
                                        <p:attrNameLst>
                                          <p:attrName>style.visibility</p:attrName>
                                        </p:attrNameLst>
                                      </p:cBhvr>
                                      <p:to>
                                        <p:strVal val="visible"/>
                                      </p:to>
                                    </p:set>
                                    <p:anim calcmode="lin" valueType="num">
                                      <p:cBhvr>
                                        <p:cTn id="13" dur="500" fill="hold"/>
                                        <p:tgtEl>
                                          <p:spTgt spid="40962"/>
                                        </p:tgtEl>
                                        <p:attrNameLst>
                                          <p:attrName>ppt_w</p:attrName>
                                        </p:attrNameLst>
                                      </p:cBhvr>
                                      <p:tavLst>
                                        <p:tav tm="0">
                                          <p:val>
                                            <p:fltVal val="0"/>
                                          </p:val>
                                        </p:tav>
                                        <p:tav tm="100000">
                                          <p:val>
                                            <p:strVal val="#ppt_w"/>
                                          </p:val>
                                        </p:tav>
                                      </p:tavLst>
                                    </p:anim>
                                    <p:anim calcmode="lin" valueType="num">
                                      <p:cBhvr>
                                        <p:cTn id="14" dur="500" fill="hold"/>
                                        <p:tgtEl>
                                          <p:spTgt spid="40962"/>
                                        </p:tgtEl>
                                        <p:attrNameLst>
                                          <p:attrName>ppt_h</p:attrName>
                                        </p:attrNameLst>
                                      </p:cBhvr>
                                      <p:tavLst>
                                        <p:tav tm="0">
                                          <p:val>
                                            <p:fltVal val="0"/>
                                          </p:val>
                                        </p:tav>
                                        <p:tav tm="100000">
                                          <p:val>
                                            <p:strVal val="#ppt_h"/>
                                          </p:val>
                                        </p:tav>
                                      </p:tavLst>
                                    </p:anim>
                                    <p:animEffect transition="in" filter="fade">
                                      <p:cBhvr>
                                        <p:cTn id="15" dur="500"/>
                                        <p:tgtEl>
                                          <p:spTgt spid="40962"/>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0" fill="hold" nodeType="clickEffect">
                                  <p:stCondLst>
                                    <p:cond delay="0"/>
                                  </p:stCondLst>
                                  <p:childTnLst>
                                    <p:set>
                                      <p:cBhvr>
                                        <p:cTn id="19" dur="1" fill="hold">
                                          <p:stCondLst>
                                            <p:cond delay="0"/>
                                          </p:stCondLst>
                                        </p:cTn>
                                        <p:tgtEl>
                                          <p:spTgt spid="40964"/>
                                        </p:tgtEl>
                                        <p:attrNameLst>
                                          <p:attrName>style.visibility</p:attrName>
                                        </p:attrNameLst>
                                      </p:cBhvr>
                                      <p:to>
                                        <p:strVal val="visible"/>
                                      </p:to>
                                    </p:set>
                                    <p:anim calcmode="lin" valueType="num">
                                      <p:cBhvr>
                                        <p:cTn id="20" dur="500" fill="hold"/>
                                        <p:tgtEl>
                                          <p:spTgt spid="40964"/>
                                        </p:tgtEl>
                                        <p:attrNameLst>
                                          <p:attrName>ppt_w</p:attrName>
                                        </p:attrNameLst>
                                      </p:cBhvr>
                                      <p:tavLst>
                                        <p:tav tm="0">
                                          <p:val>
                                            <p:fltVal val="0"/>
                                          </p:val>
                                        </p:tav>
                                        <p:tav tm="100000">
                                          <p:val>
                                            <p:strVal val="#ppt_w"/>
                                          </p:val>
                                        </p:tav>
                                      </p:tavLst>
                                    </p:anim>
                                    <p:anim calcmode="lin" valueType="num">
                                      <p:cBhvr>
                                        <p:cTn id="21" dur="500" fill="hold"/>
                                        <p:tgtEl>
                                          <p:spTgt spid="40964"/>
                                        </p:tgtEl>
                                        <p:attrNameLst>
                                          <p:attrName>ppt_h</p:attrName>
                                        </p:attrNameLst>
                                      </p:cBhvr>
                                      <p:tavLst>
                                        <p:tav tm="0">
                                          <p:val>
                                            <p:fltVal val="0"/>
                                          </p:val>
                                        </p:tav>
                                        <p:tav tm="100000">
                                          <p:val>
                                            <p:strVal val="#ppt_h"/>
                                          </p:val>
                                        </p:tav>
                                      </p:tavLst>
                                    </p:anim>
                                    <p:animEffect transition="in" filter="fade">
                                      <p:cBhvr>
                                        <p:cTn id="22" dur="500"/>
                                        <p:tgtEl>
                                          <p:spTgt spid="40964"/>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0" fill="hold" nodeType="clickEffect">
                                  <p:stCondLst>
                                    <p:cond delay="0"/>
                                  </p:stCondLst>
                                  <p:childTnLst>
                                    <p:set>
                                      <p:cBhvr>
                                        <p:cTn id="26" dur="1" fill="hold">
                                          <p:stCondLst>
                                            <p:cond delay="0"/>
                                          </p:stCondLst>
                                        </p:cTn>
                                        <p:tgtEl>
                                          <p:spTgt spid="40966"/>
                                        </p:tgtEl>
                                        <p:attrNameLst>
                                          <p:attrName>style.visibility</p:attrName>
                                        </p:attrNameLst>
                                      </p:cBhvr>
                                      <p:to>
                                        <p:strVal val="visible"/>
                                      </p:to>
                                    </p:set>
                                    <p:anim calcmode="lin" valueType="num">
                                      <p:cBhvr>
                                        <p:cTn id="27" dur="500" fill="hold"/>
                                        <p:tgtEl>
                                          <p:spTgt spid="40966"/>
                                        </p:tgtEl>
                                        <p:attrNameLst>
                                          <p:attrName>ppt_w</p:attrName>
                                        </p:attrNameLst>
                                      </p:cBhvr>
                                      <p:tavLst>
                                        <p:tav tm="0">
                                          <p:val>
                                            <p:fltVal val="0"/>
                                          </p:val>
                                        </p:tav>
                                        <p:tav tm="100000">
                                          <p:val>
                                            <p:strVal val="#ppt_w"/>
                                          </p:val>
                                        </p:tav>
                                      </p:tavLst>
                                    </p:anim>
                                    <p:anim calcmode="lin" valueType="num">
                                      <p:cBhvr>
                                        <p:cTn id="28" dur="500" fill="hold"/>
                                        <p:tgtEl>
                                          <p:spTgt spid="40966"/>
                                        </p:tgtEl>
                                        <p:attrNameLst>
                                          <p:attrName>ppt_h</p:attrName>
                                        </p:attrNameLst>
                                      </p:cBhvr>
                                      <p:tavLst>
                                        <p:tav tm="0">
                                          <p:val>
                                            <p:fltVal val="0"/>
                                          </p:val>
                                        </p:tav>
                                        <p:tav tm="100000">
                                          <p:val>
                                            <p:strVal val="#ppt_h"/>
                                          </p:val>
                                        </p:tav>
                                      </p:tavLst>
                                    </p:anim>
                                    <p:animEffect transition="in" filter="fade">
                                      <p:cBhvr>
                                        <p:cTn id="29" dur="500"/>
                                        <p:tgtEl>
                                          <p:spTgt spid="40966"/>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0" fill="hold" nodeType="clickEffect">
                                  <p:stCondLst>
                                    <p:cond delay="0"/>
                                  </p:stCondLst>
                                  <p:childTnLst>
                                    <p:set>
                                      <p:cBhvr>
                                        <p:cTn id="33" dur="1" fill="hold">
                                          <p:stCondLst>
                                            <p:cond delay="0"/>
                                          </p:stCondLst>
                                        </p:cTn>
                                        <p:tgtEl>
                                          <p:spTgt spid="40972"/>
                                        </p:tgtEl>
                                        <p:attrNameLst>
                                          <p:attrName>style.visibility</p:attrName>
                                        </p:attrNameLst>
                                      </p:cBhvr>
                                      <p:to>
                                        <p:strVal val="visible"/>
                                      </p:to>
                                    </p:set>
                                    <p:anim calcmode="lin" valueType="num">
                                      <p:cBhvr>
                                        <p:cTn id="34" dur="500" fill="hold"/>
                                        <p:tgtEl>
                                          <p:spTgt spid="40972"/>
                                        </p:tgtEl>
                                        <p:attrNameLst>
                                          <p:attrName>ppt_w</p:attrName>
                                        </p:attrNameLst>
                                      </p:cBhvr>
                                      <p:tavLst>
                                        <p:tav tm="0">
                                          <p:val>
                                            <p:fltVal val="0"/>
                                          </p:val>
                                        </p:tav>
                                        <p:tav tm="100000">
                                          <p:val>
                                            <p:strVal val="#ppt_w"/>
                                          </p:val>
                                        </p:tav>
                                      </p:tavLst>
                                    </p:anim>
                                    <p:anim calcmode="lin" valueType="num">
                                      <p:cBhvr>
                                        <p:cTn id="35" dur="500" fill="hold"/>
                                        <p:tgtEl>
                                          <p:spTgt spid="40972"/>
                                        </p:tgtEl>
                                        <p:attrNameLst>
                                          <p:attrName>ppt_h</p:attrName>
                                        </p:attrNameLst>
                                      </p:cBhvr>
                                      <p:tavLst>
                                        <p:tav tm="0">
                                          <p:val>
                                            <p:fltVal val="0"/>
                                          </p:val>
                                        </p:tav>
                                        <p:tav tm="100000">
                                          <p:val>
                                            <p:strVal val="#ppt_h"/>
                                          </p:val>
                                        </p:tav>
                                      </p:tavLst>
                                    </p:anim>
                                    <p:animEffect transition="in" filter="fade">
                                      <p:cBhvr>
                                        <p:cTn id="36" dur="500"/>
                                        <p:tgtEl>
                                          <p:spTgt spid="409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pic>
        <p:nvPicPr>
          <p:cNvPr id="3" name="2 Imagen" descr="http://www.tuveras.com/maquinaasincrona/devanados.gif"/>
          <p:cNvPicPr/>
          <p:nvPr/>
        </p:nvPicPr>
        <p:blipFill>
          <a:blip r:embed="rId3" cstate="print"/>
          <a:srcRect/>
          <a:stretch>
            <a:fillRect/>
          </a:stretch>
        </p:blipFill>
        <p:spPr bwMode="auto">
          <a:xfrm>
            <a:off x="971600" y="1214437"/>
            <a:ext cx="7344815" cy="4429125"/>
          </a:xfrm>
          <a:prstGeom prst="rect">
            <a:avLst/>
          </a:prstGeom>
          <a:noFill/>
          <a:ln w="9525">
            <a:noFill/>
            <a:miter lim="800000"/>
            <a:headEnd/>
            <a:tailEnd/>
          </a:ln>
        </p:spPr>
      </p:pic>
      <p:sp>
        <p:nvSpPr>
          <p:cNvPr id="4" name="3 Rectángulo"/>
          <p:cNvSpPr/>
          <p:nvPr/>
        </p:nvSpPr>
        <p:spPr>
          <a:xfrm>
            <a:off x="2483768" y="548680"/>
            <a:ext cx="4248472" cy="369332"/>
          </a:xfrm>
          <a:prstGeom prst="rect">
            <a:avLst/>
          </a:prstGeom>
        </p:spPr>
        <p:txBody>
          <a:bodyPr wrap="square">
            <a:spAutoFit/>
          </a:bodyPr>
          <a:lstStyle/>
          <a:p>
            <a:r>
              <a:rPr lang="es-ES" b="1" dirty="0" smtClean="0"/>
              <a:t>CONEXIÓN PARA MOTORES TRIFASICOS</a:t>
            </a:r>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pic>
        <p:nvPicPr>
          <p:cNvPr id="3" name="2 Imagen" descr="http://www.tuveras.com/maquinaasincrona/campo5.gif"/>
          <p:cNvPicPr/>
          <p:nvPr/>
        </p:nvPicPr>
        <p:blipFill>
          <a:blip r:embed="rId3" cstate="print"/>
          <a:srcRect/>
          <a:stretch>
            <a:fillRect/>
          </a:stretch>
        </p:blipFill>
        <p:spPr bwMode="auto">
          <a:xfrm>
            <a:off x="827584" y="836712"/>
            <a:ext cx="7344816" cy="504056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srcRect l="8278" t="35191" r="4037" b="21340"/>
          <a:stretch>
            <a:fillRect/>
          </a:stretch>
        </p:blipFill>
        <p:spPr bwMode="auto">
          <a:xfrm>
            <a:off x="0" y="0"/>
            <a:ext cx="9107225" cy="6858000"/>
          </a:xfrm>
          <a:prstGeom prst="rect">
            <a:avLst/>
          </a:prstGeom>
          <a:noFill/>
          <a:ln>
            <a:solidFill>
              <a:schemeClr val="tx1"/>
            </a:solidFill>
          </a:ln>
        </p:spPr>
      </p:pic>
      <p:sp>
        <p:nvSpPr>
          <p:cNvPr id="3" name="2 Rectángulo"/>
          <p:cNvSpPr/>
          <p:nvPr/>
        </p:nvSpPr>
        <p:spPr>
          <a:xfrm>
            <a:off x="971600" y="1268760"/>
            <a:ext cx="7034105" cy="1569660"/>
          </a:xfrm>
          <a:prstGeom prst="rect">
            <a:avLst/>
          </a:prstGeom>
          <a:noFill/>
        </p:spPr>
        <p:txBody>
          <a:bodyPr wrap="square" lIns="91440" tIns="45720" rIns="91440" bIns="45720">
            <a:spAutoFit/>
          </a:bodyPr>
          <a:lstStyle/>
          <a:p>
            <a:pPr algn="ctr"/>
            <a:r>
              <a:rPr lang="es-ES" sz="4800" b="1" dirty="0" smtClean="0">
                <a:ln w="17780" cap="sq" cmpd="sng">
                  <a:solidFill>
                    <a:srgbClr val="FFFFFF"/>
                  </a:solidFill>
                  <a:prstDash val="solid"/>
                  <a:miter lim="800000"/>
                </a:ln>
                <a:solidFill>
                  <a:srgbClr val="FFFF00"/>
                </a:solidFill>
                <a:effectLst>
                  <a:outerShdw blurRad="50800" algn="tl" rotWithShape="0">
                    <a:srgbClr val="000000"/>
                  </a:outerShdw>
                </a:effectLst>
              </a:rPr>
              <a:t>GRACIAS POR SU ATENCION</a:t>
            </a:r>
            <a:endParaRPr lang="es-ES" sz="4800" b="1" cap="none" spc="0" dirty="0">
              <a:ln w="17780" cap="sq" cmpd="sng">
                <a:solidFill>
                  <a:srgbClr val="FFFFFF"/>
                </a:solidFill>
                <a:prstDash val="solid"/>
                <a:miter lim="800000"/>
              </a:ln>
              <a:solidFill>
                <a:srgbClr val="FFFF00"/>
              </a:solidFill>
              <a:effectLst>
                <a:outerShdw blurRad="50800" algn="tl" rotWithShape="0">
                  <a:srgbClr val="000000"/>
                </a:outerShdw>
              </a:effectLst>
            </a:endParaRPr>
          </a:p>
        </p:txBody>
      </p:sp>
      <p:sp>
        <p:nvSpPr>
          <p:cNvPr id="50180" name="AutoShape 4" descr="http://4.bp.blogspot.com/_k86441ssd98/So23DahnmYI/AAAAAAAAOA0/i1pB3cy3K0g/s400/aplauso1+ANIMADO.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50182" name="AutoShape 6" descr="http://4.bp.blogspot.com/_k86441ssd98/So23DahnmYI/AAAAAAAAOA0/i1pB3cy3K0g/s400/aplauso1+ANIMADO.gif"/>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50186" name="Picture 10" descr="http://servicios.salvador.edu.ar/noticias/uds-juri/imagen/imagen/aplausos_animados.gif"/>
          <p:cNvPicPr>
            <a:picLocks noChangeAspect="1" noChangeArrowheads="1" noCrop="1"/>
          </p:cNvPicPr>
          <p:nvPr/>
        </p:nvPicPr>
        <p:blipFill>
          <a:blip r:embed="rId3" cstate="print"/>
          <a:srcRect/>
          <a:stretch>
            <a:fillRect/>
          </a:stretch>
        </p:blipFill>
        <p:spPr bwMode="auto">
          <a:xfrm>
            <a:off x="2987824" y="3140968"/>
            <a:ext cx="2808312" cy="27363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0186"/>
                                        </p:tgtEl>
                                        <p:attrNameLst>
                                          <p:attrName>style.visibility</p:attrName>
                                        </p:attrNameLst>
                                      </p:cBhvr>
                                      <p:to>
                                        <p:strVal val="visible"/>
                                      </p:to>
                                    </p:set>
                                    <p:animEffect transition="in" filter="wipe(down)">
                                      <p:cBhvr>
                                        <p:cTn id="12" dur="500"/>
                                        <p:tgtEl>
                                          <p:spTgt spid="50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sp>
        <p:nvSpPr>
          <p:cNvPr id="4" name="3 Rectángulo"/>
          <p:cNvSpPr/>
          <p:nvPr/>
        </p:nvSpPr>
        <p:spPr>
          <a:xfrm>
            <a:off x="971600" y="548680"/>
            <a:ext cx="7034105" cy="830997"/>
          </a:xfrm>
          <a:prstGeom prst="rect">
            <a:avLst/>
          </a:prstGeom>
          <a:noFill/>
        </p:spPr>
        <p:txBody>
          <a:bodyPr wrap="square" lIns="91440" tIns="45720" rIns="91440" bIns="45720">
            <a:spAutoFit/>
          </a:bodyPr>
          <a:lstStyle/>
          <a:p>
            <a:pPr algn="ctr"/>
            <a:r>
              <a:rPr lang="es-ES" sz="4800" b="1" dirty="0" smtClean="0">
                <a:ln w="17780" cmpd="sng">
                  <a:solidFill>
                    <a:srgbClr val="FFFFFF"/>
                  </a:solidFill>
                  <a:prstDash val="solid"/>
                  <a:miter lim="800000"/>
                </a:ln>
                <a:effectLst>
                  <a:outerShdw blurRad="50800" algn="tl" rotWithShape="0">
                    <a:srgbClr val="000000"/>
                  </a:outerShdw>
                </a:effectLst>
              </a:rPr>
              <a:t>REFERENCIAS</a:t>
            </a:r>
            <a:endParaRPr lang="es-ES" sz="4800" b="1" cap="none" spc="0" dirty="0">
              <a:ln w="17780" cmpd="sng">
                <a:solidFill>
                  <a:srgbClr val="FFFFFF"/>
                </a:solidFill>
                <a:prstDash val="solid"/>
                <a:miter lim="800000"/>
              </a:ln>
              <a:effectLst>
                <a:outerShdw blurRad="50800" algn="tl" rotWithShape="0">
                  <a:srgbClr val="000000"/>
                </a:outerShdw>
              </a:effectLst>
            </a:endParaRPr>
          </a:p>
        </p:txBody>
      </p:sp>
      <p:sp>
        <p:nvSpPr>
          <p:cNvPr id="6" name="5 Rectángulo"/>
          <p:cNvSpPr/>
          <p:nvPr/>
        </p:nvSpPr>
        <p:spPr>
          <a:xfrm>
            <a:off x="683568" y="1628800"/>
            <a:ext cx="7848872" cy="1477328"/>
          </a:xfrm>
          <a:prstGeom prst="rect">
            <a:avLst/>
          </a:prstGeom>
        </p:spPr>
        <p:txBody>
          <a:bodyPr wrap="square">
            <a:spAutoFit/>
          </a:bodyPr>
          <a:lstStyle/>
          <a:p>
            <a:r>
              <a:rPr lang="es-ES" dirty="0" smtClean="0"/>
              <a:t> </a:t>
            </a:r>
            <a:r>
              <a:rPr lang="es-ES" dirty="0" smtClean="0">
                <a:latin typeface="Times New Roman" pitchFamily="18" charset="0"/>
                <a:cs typeface="Times New Roman" pitchFamily="18" charset="0"/>
              </a:rPr>
              <a:t>Motores trifásicos de inducción I. Generalidades (2010)</a:t>
            </a:r>
            <a:r>
              <a:rPr lang="es-ES" b="1" dirty="0" smtClean="0">
                <a:latin typeface="Times New Roman" pitchFamily="18" charset="0"/>
                <a:cs typeface="Times New Roman" pitchFamily="18" charset="0"/>
              </a:rPr>
              <a:t>. </a:t>
            </a:r>
            <a:r>
              <a:rPr lang="es-ES" dirty="0" smtClean="0">
                <a:latin typeface="Times New Roman" pitchFamily="18" charset="0"/>
                <a:cs typeface="Times New Roman" pitchFamily="18" charset="0"/>
              </a:rPr>
              <a:t> [</a:t>
            </a:r>
            <a:r>
              <a:rPr lang="es-ES" b="1" dirty="0" smtClean="0">
                <a:latin typeface="Times New Roman" pitchFamily="18" charset="0"/>
                <a:cs typeface="Times New Roman" pitchFamily="18" charset="0"/>
              </a:rPr>
              <a:t>Introducción a las Máquinas Eléctricas</a:t>
            </a:r>
            <a:r>
              <a:rPr lang="es-ES" dirty="0" smtClean="0">
                <a:latin typeface="Times New Roman" pitchFamily="18" charset="0"/>
                <a:cs typeface="Times New Roman" pitchFamily="18" charset="0"/>
              </a:rPr>
              <a:t>]. [Documento en línea.].</a:t>
            </a:r>
          </a:p>
          <a:p>
            <a:r>
              <a:rPr lang="es-ES" dirty="0" smtClean="0">
                <a:latin typeface="Times New Roman" pitchFamily="18" charset="0"/>
                <a:cs typeface="Times New Roman" pitchFamily="18" charset="0"/>
              </a:rPr>
              <a:t>          Disponible:</a:t>
            </a:r>
            <a:r>
              <a:rPr lang="es-ES" u="sng" dirty="0" smtClean="0">
                <a:latin typeface="Times New Roman" pitchFamily="18" charset="0"/>
                <a:cs typeface="Times New Roman" pitchFamily="18" charset="0"/>
              </a:rPr>
              <a:t> </a:t>
            </a:r>
          </a:p>
          <a:p>
            <a:r>
              <a:rPr lang="es-ES" dirty="0" smtClean="0">
                <a:latin typeface="Times New Roman" pitchFamily="18" charset="0"/>
                <a:cs typeface="Times New Roman" pitchFamily="18" charset="0"/>
              </a:rPr>
              <a:t>http://www.cifp-mantenimiento.es/e-learning/index.php?id=9&amp;id_sec=1</a:t>
            </a:r>
          </a:p>
          <a:p>
            <a:r>
              <a:rPr lang="es-ES" dirty="0" smtClean="0">
                <a:latin typeface="Times New Roman" pitchFamily="18" charset="0"/>
                <a:cs typeface="Times New Roman" pitchFamily="18" charset="0"/>
              </a:rPr>
              <a:t>           [Consulta: 2010, Noviembre ].</a:t>
            </a:r>
            <a:endParaRPr lang="es-ES" dirty="0">
              <a:latin typeface="Times New Roman" pitchFamily="18" charset="0"/>
              <a:cs typeface="Times New Roman" pitchFamily="18" charset="0"/>
            </a:endParaRPr>
          </a:p>
        </p:txBody>
      </p:sp>
      <p:sp>
        <p:nvSpPr>
          <p:cNvPr id="7" name="6 Rectángulo"/>
          <p:cNvSpPr/>
          <p:nvPr/>
        </p:nvSpPr>
        <p:spPr>
          <a:xfrm>
            <a:off x="611560" y="3429000"/>
            <a:ext cx="7848872" cy="1200329"/>
          </a:xfrm>
          <a:prstGeom prst="rect">
            <a:avLst/>
          </a:prstGeom>
        </p:spPr>
        <p:txBody>
          <a:bodyPr wrap="square">
            <a:spAutoFit/>
          </a:bodyPr>
          <a:lstStyle/>
          <a:p>
            <a:r>
              <a:rPr lang="es-ES" dirty="0" smtClean="0"/>
              <a:t>JORGE CD (2010)</a:t>
            </a:r>
            <a:r>
              <a:rPr lang="es-ES" b="1" dirty="0" smtClean="0"/>
              <a:t>. </a:t>
            </a:r>
            <a:r>
              <a:rPr lang="es-ES" dirty="0" smtClean="0"/>
              <a:t> [</a:t>
            </a:r>
            <a:r>
              <a:rPr lang="es-ES" b="1" dirty="0" smtClean="0"/>
              <a:t>Máquinas Eléctricas</a:t>
            </a:r>
            <a:r>
              <a:rPr lang="es-ES" dirty="0" smtClean="0"/>
              <a:t>]. [Documento en línea.].</a:t>
            </a:r>
          </a:p>
          <a:p>
            <a:r>
              <a:rPr lang="es-ES" dirty="0" smtClean="0"/>
              <a:t>          Disponible:</a:t>
            </a:r>
            <a:r>
              <a:rPr lang="es-ES" u="sng" dirty="0" smtClean="0">
                <a:hlinkClick r:id="rId3"/>
              </a:rPr>
              <a:t> </a:t>
            </a:r>
          </a:p>
          <a:p>
            <a:r>
              <a:rPr lang="es-ES" dirty="0" smtClean="0"/>
              <a:t>http://personal.redestb.es/jorgecd/maquinas.html</a:t>
            </a:r>
          </a:p>
          <a:p>
            <a:r>
              <a:rPr lang="es-ES" dirty="0" smtClean="0"/>
              <a:t>         [Consulta: 2010, Noviembre ].</a:t>
            </a:r>
            <a:endParaRPr lang="es-ES" dirty="0"/>
          </a:p>
        </p:txBody>
      </p:sp>
      <p:sp>
        <p:nvSpPr>
          <p:cNvPr id="8" name="7 Rectángulo"/>
          <p:cNvSpPr/>
          <p:nvPr/>
        </p:nvSpPr>
        <p:spPr>
          <a:xfrm>
            <a:off x="683568" y="4941168"/>
            <a:ext cx="7848872" cy="1200329"/>
          </a:xfrm>
          <a:prstGeom prst="rect">
            <a:avLst/>
          </a:prstGeom>
        </p:spPr>
        <p:txBody>
          <a:bodyPr wrap="square">
            <a:spAutoFit/>
          </a:bodyPr>
          <a:lstStyle/>
          <a:p>
            <a:r>
              <a:rPr lang="es-ES" dirty="0" smtClean="0"/>
              <a:t>WIKIPEDIA (2010)</a:t>
            </a:r>
            <a:r>
              <a:rPr lang="es-ES" b="1" dirty="0" smtClean="0"/>
              <a:t>. </a:t>
            </a:r>
            <a:r>
              <a:rPr lang="es-ES" dirty="0" smtClean="0"/>
              <a:t> [</a:t>
            </a:r>
            <a:r>
              <a:rPr lang="es-ES" b="1" dirty="0" smtClean="0"/>
              <a:t>Máquinas Asíncronas</a:t>
            </a:r>
            <a:r>
              <a:rPr lang="es-ES" dirty="0" smtClean="0"/>
              <a:t>]. [Documento en línea.].</a:t>
            </a:r>
          </a:p>
          <a:p>
            <a:r>
              <a:rPr lang="es-ES" dirty="0" smtClean="0"/>
              <a:t>          Disponible:</a:t>
            </a:r>
            <a:r>
              <a:rPr lang="es-ES" u="sng" dirty="0" smtClean="0">
                <a:hlinkClick r:id="rId3"/>
              </a:rPr>
              <a:t> </a:t>
            </a:r>
          </a:p>
          <a:p>
            <a:r>
              <a:rPr lang="es-ES" dirty="0" smtClean="0"/>
              <a:t>http://personal.redestb.es/jorgecd/maquinas.html</a:t>
            </a:r>
          </a:p>
          <a:p>
            <a:r>
              <a:rPr lang="es-ES" dirty="0" smtClean="0"/>
              <a:t>         [Consulta: 2010, Noviembre ].</a:t>
            </a:r>
            <a:endParaRPr lang="es-E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sp>
        <p:nvSpPr>
          <p:cNvPr id="6" name="5 Rectángulo"/>
          <p:cNvSpPr/>
          <p:nvPr/>
        </p:nvSpPr>
        <p:spPr>
          <a:xfrm>
            <a:off x="395536" y="332656"/>
            <a:ext cx="7848872" cy="923330"/>
          </a:xfrm>
          <a:prstGeom prst="rect">
            <a:avLst/>
          </a:prstGeom>
        </p:spPr>
        <p:txBody>
          <a:bodyPr wrap="square">
            <a:spAutoFit/>
          </a:bodyPr>
          <a:lstStyle/>
          <a:p>
            <a:r>
              <a:rPr lang="es-ES" dirty="0" smtClean="0">
                <a:latin typeface="Times New Roman" pitchFamily="18" charset="0"/>
                <a:cs typeface="Times New Roman" pitchFamily="18" charset="0"/>
              </a:rPr>
              <a:t>WIKIPEDIA (2010)</a:t>
            </a:r>
            <a:r>
              <a:rPr lang="es-ES" b="1" dirty="0" smtClean="0">
                <a:latin typeface="Times New Roman" pitchFamily="18" charset="0"/>
                <a:cs typeface="Times New Roman" pitchFamily="18" charset="0"/>
              </a:rPr>
              <a:t>. </a:t>
            </a:r>
            <a:r>
              <a:rPr lang="es-ES" dirty="0" smtClean="0">
                <a:latin typeface="Times New Roman" pitchFamily="18" charset="0"/>
                <a:cs typeface="Times New Roman" pitchFamily="18" charset="0"/>
              </a:rPr>
              <a:t> [</a:t>
            </a:r>
            <a:r>
              <a:rPr lang="es-ES" b="1" dirty="0" smtClean="0">
                <a:latin typeface="Times New Roman" pitchFamily="18" charset="0"/>
                <a:cs typeface="Times New Roman" pitchFamily="18" charset="0"/>
              </a:rPr>
              <a:t>Máquinas de corriente continua]</a:t>
            </a:r>
            <a:r>
              <a:rPr lang="es-ES" dirty="0" smtClean="0">
                <a:latin typeface="Times New Roman" pitchFamily="18" charset="0"/>
                <a:cs typeface="Times New Roman" pitchFamily="18" charset="0"/>
              </a:rPr>
              <a:t>[Documento en línea.].</a:t>
            </a:r>
          </a:p>
          <a:p>
            <a:r>
              <a:rPr lang="es-ES" dirty="0" smtClean="0">
                <a:latin typeface="Times New Roman" pitchFamily="18" charset="0"/>
                <a:cs typeface="Times New Roman" pitchFamily="18" charset="0"/>
              </a:rPr>
              <a:t>          Disponible:</a:t>
            </a:r>
            <a:r>
              <a:rPr lang="es-ES" u="sng" dirty="0" smtClean="0">
                <a:latin typeface="Times New Roman" pitchFamily="18" charset="0"/>
                <a:cs typeface="Times New Roman" pitchFamily="18" charset="0"/>
                <a:hlinkClick r:id="rId3"/>
              </a:rPr>
              <a:t> </a:t>
            </a:r>
            <a:r>
              <a:rPr lang="es-ES" dirty="0" smtClean="0">
                <a:latin typeface="Times New Roman" pitchFamily="18" charset="0"/>
                <a:cs typeface="Times New Roman" pitchFamily="18" charset="0"/>
              </a:rPr>
              <a:t>http://es.wikipedia.org/wiki/Motor_de_corriente_continua</a:t>
            </a:r>
          </a:p>
          <a:p>
            <a:r>
              <a:rPr lang="es-ES" dirty="0" smtClean="0">
                <a:latin typeface="Times New Roman" pitchFamily="18" charset="0"/>
                <a:cs typeface="Times New Roman" pitchFamily="18" charset="0"/>
              </a:rPr>
              <a:t>         [Consulta: 2010, Noviembre ].</a:t>
            </a:r>
            <a:endParaRPr lang="es-ES" dirty="0">
              <a:latin typeface="Times New Roman" pitchFamily="18" charset="0"/>
              <a:cs typeface="Times New Roman" pitchFamily="18" charset="0"/>
            </a:endParaRPr>
          </a:p>
        </p:txBody>
      </p:sp>
      <p:sp>
        <p:nvSpPr>
          <p:cNvPr id="7" name="6 Rectángulo"/>
          <p:cNvSpPr/>
          <p:nvPr/>
        </p:nvSpPr>
        <p:spPr>
          <a:xfrm>
            <a:off x="251520" y="1556792"/>
            <a:ext cx="8676456" cy="1200329"/>
          </a:xfrm>
          <a:prstGeom prst="rect">
            <a:avLst/>
          </a:prstGeom>
        </p:spPr>
        <p:txBody>
          <a:bodyPr wrap="square">
            <a:spAutoFit/>
          </a:bodyPr>
          <a:lstStyle/>
          <a:p>
            <a:r>
              <a:rPr lang="es-ES" dirty="0" smtClean="0">
                <a:latin typeface="Times New Roman" pitchFamily="18" charset="0"/>
                <a:cs typeface="Times New Roman" pitchFamily="18" charset="0"/>
              </a:rPr>
              <a:t>FISICANET (2010)</a:t>
            </a:r>
            <a:r>
              <a:rPr lang="es-ES" b="1" dirty="0" smtClean="0">
                <a:latin typeface="Times New Roman" pitchFamily="18" charset="0"/>
                <a:cs typeface="Times New Roman" pitchFamily="18" charset="0"/>
              </a:rPr>
              <a:t>. </a:t>
            </a:r>
            <a:r>
              <a:rPr lang="es-ES" dirty="0" smtClean="0">
                <a:latin typeface="Times New Roman" pitchFamily="18" charset="0"/>
                <a:cs typeface="Times New Roman" pitchFamily="18" charset="0"/>
              </a:rPr>
              <a:t> [</a:t>
            </a:r>
            <a:r>
              <a:rPr lang="es-ES" b="1" dirty="0" smtClean="0">
                <a:latin typeface="Times New Roman" pitchFamily="18" charset="0"/>
                <a:cs typeface="Times New Roman" pitchFamily="18" charset="0"/>
              </a:rPr>
              <a:t>Motores de corriente continua]</a:t>
            </a:r>
            <a:r>
              <a:rPr lang="es-ES" dirty="0" smtClean="0">
                <a:latin typeface="Times New Roman" pitchFamily="18" charset="0"/>
                <a:cs typeface="Times New Roman" pitchFamily="18" charset="0"/>
              </a:rPr>
              <a:t>[Documento en línea.].</a:t>
            </a:r>
          </a:p>
          <a:p>
            <a:r>
              <a:rPr lang="es-ES" dirty="0" smtClean="0">
                <a:latin typeface="Times New Roman" pitchFamily="18" charset="0"/>
                <a:cs typeface="Times New Roman" pitchFamily="18" charset="0"/>
              </a:rPr>
              <a:t>          Disponible:</a:t>
            </a:r>
            <a:r>
              <a:rPr lang="es-ES" u="sng" dirty="0" smtClean="0">
                <a:latin typeface="Times New Roman" pitchFamily="18" charset="0"/>
                <a:cs typeface="Times New Roman" pitchFamily="18" charset="0"/>
              </a:rPr>
              <a:t> </a:t>
            </a:r>
            <a:r>
              <a:rPr lang="es-ES" dirty="0" smtClean="0">
                <a:latin typeface="Times New Roman" pitchFamily="18" charset="0"/>
                <a:cs typeface="Times New Roman" pitchFamily="18" charset="0"/>
              </a:rPr>
              <a:t>http://www.fisicanet.com.ar/fisica/electrotecnia/ap10_motor_de_corriente_continua.php</a:t>
            </a:r>
          </a:p>
          <a:p>
            <a:r>
              <a:rPr lang="es-ES" dirty="0" smtClean="0">
                <a:latin typeface="Times New Roman" pitchFamily="18" charset="0"/>
                <a:cs typeface="Times New Roman" pitchFamily="18" charset="0"/>
              </a:rPr>
              <a:t>          [Consulta: 2010, Noviembre ].</a:t>
            </a:r>
            <a:endParaRPr lang="es-ES" dirty="0">
              <a:latin typeface="Times New Roman" pitchFamily="18" charset="0"/>
              <a:cs typeface="Times New Roman" pitchFamily="18" charset="0"/>
            </a:endParaRPr>
          </a:p>
        </p:txBody>
      </p:sp>
      <p:sp>
        <p:nvSpPr>
          <p:cNvPr id="8" name="7 Rectángulo"/>
          <p:cNvSpPr/>
          <p:nvPr/>
        </p:nvSpPr>
        <p:spPr>
          <a:xfrm>
            <a:off x="467544" y="2852936"/>
            <a:ext cx="7848872" cy="1200329"/>
          </a:xfrm>
          <a:prstGeom prst="rect">
            <a:avLst/>
          </a:prstGeom>
        </p:spPr>
        <p:txBody>
          <a:bodyPr wrap="square">
            <a:spAutoFit/>
          </a:bodyPr>
          <a:lstStyle/>
          <a:p>
            <a:r>
              <a:rPr lang="es-ES" dirty="0" smtClean="0">
                <a:latin typeface="Times New Roman" pitchFamily="18" charset="0"/>
                <a:cs typeface="Times New Roman" pitchFamily="18" charset="0"/>
              </a:rPr>
              <a:t>TUVERAS.COM (2010)</a:t>
            </a:r>
            <a:r>
              <a:rPr lang="es-ES" b="1" dirty="0" smtClean="0">
                <a:latin typeface="Times New Roman" pitchFamily="18" charset="0"/>
                <a:cs typeface="Times New Roman" pitchFamily="18" charset="0"/>
              </a:rPr>
              <a:t>. </a:t>
            </a:r>
            <a:r>
              <a:rPr lang="es-ES" dirty="0" smtClean="0">
                <a:latin typeface="Times New Roman" pitchFamily="18" charset="0"/>
                <a:cs typeface="Times New Roman" pitchFamily="18" charset="0"/>
              </a:rPr>
              <a:t> [</a:t>
            </a:r>
            <a:r>
              <a:rPr lang="es-ES" b="1" dirty="0" smtClean="0">
                <a:latin typeface="Times New Roman" pitchFamily="18" charset="0"/>
                <a:cs typeface="Times New Roman" pitchFamily="18" charset="0"/>
              </a:rPr>
              <a:t>La</a:t>
            </a:r>
            <a:r>
              <a:rPr lang="es-ES" dirty="0" smtClean="0">
                <a:latin typeface="Times New Roman" pitchFamily="18" charset="0"/>
                <a:cs typeface="Times New Roman" pitchFamily="18" charset="0"/>
              </a:rPr>
              <a:t> </a:t>
            </a:r>
            <a:r>
              <a:rPr lang="es-ES" b="1" dirty="0" smtClean="0">
                <a:latin typeface="Times New Roman" pitchFamily="18" charset="0"/>
                <a:cs typeface="Times New Roman" pitchFamily="18" charset="0"/>
              </a:rPr>
              <a:t>Máquina de corriente continua]</a:t>
            </a:r>
            <a:r>
              <a:rPr lang="es-ES" dirty="0" smtClean="0">
                <a:latin typeface="Times New Roman" pitchFamily="18" charset="0"/>
                <a:cs typeface="Times New Roman" pitchFamily="18" charset="0"/>
              </a:rPr>
              <a:t>[Documento en línea.].</a:t>
            </a:r>
          </a:p>
          <a:p>
            <a:r>
              <a:rPr lang="es-ES" dirty="0" smtClean="0">
                <a:latin typeface="Times New Roman" pitchFamily="18" charset="0"/>
                <a:cs typeface="Times New Roman" pitchFamily="18" charset="0"/>
              </a:rPr>
              <a:t>          Disponible: http://www.tuveras.com/maquinascc/estructura.htm</a:t>
            </a:r>
          </a:p>
          <a:p>
            <a:r>
              <a:rPr lang="es-ES" dirty="0" smtClean="0">
                <a:latin typeface="Times New Roman" pitchFamily="18" charset="0"/>
                <a:cs typeface="Times New Roman" pitchFamily="18" charset="0"/>
              </a:rPr>
              <a:t>         [Consulta: 2010, Noviembre ].</a:t>
            </a:r>
            <a:endParaRPr lang="es-ES" dirty="0">
              <a:latin typeface="Times New Roman" pitchFamily="18" charset="0"/>
              <a:cs typeface="Times New Roman" pitchFamily="18" charset="0"/>
            </a:endParaRPr>
          </a:p>
        </p:txBody>
      </p:sp>
      <p:sp>
        <p:nvSpPr>
          <p:cNvPr id="9" name="8 Rectángulo"/>
          <p:cNvSpPr/>
          <p:nvPr/>
        </p:nvSpPr>
        <p:spPr>
          <a:xfrm>
            <a:off x="539552" y="4365104"/>
            <a:ext cx="7848872" cy="1200329"/>
          </a:xfrm>
          <a:prstGeom prst="rect">
            <a:avLst/>
          </a:prstGeom>
        </p:spPr>
        <p:txBody>
          <a:bodyPr wrap="square">
            <a:spAutoFit/>
          </a:bodyPr>
          <a:lstStyle/>
          <a:p>
            <a:r>
              <a:rPr lang="es-ES" dirty="0" smtClean="0">
                <a:latin typeface="Times New Roman" pitchFamily="18" charset="0"/>
                <a:cs typeface="Times New Roman" pitchFamily="18" charset="0"/>
              </a:rPr>
              <a:t>ELECTRONICA UNICROM  (2010)</a:t>
            </a:r>
            <a:r>
              <a:rPr lang="es-ES" b="1" dirty="0" smtClean="0">
                <a:latin typeface="Times New Roman" pitchFamily="18" charset="0"/>
                <a:cs typeface="Times New Roman" pitchFamily="18" charset="0"/>
              </a:rPr>
              <a:t>. </a:t>
            </a:r>
            <a:r>
              <a:rPr lang="es-ES" dirty="0" smtClean="0">
                <a:latin typeface="Times New Roman" pitchFamily="18" charset="0"/>
                <a:cs typeface="Times New Roman" pitchFamily="18" charset="0"/>
              </a:rPr>
              <a:t> [</a:t>
            </a:r>
            <a:r>
              <a:rPr lang="es-ES" b="1" dirty="0" smtClean="0">
                <a:latin typeface="Times New Roman" pitchFamily="18" charset="0"/>
                <a:cs typeface="Times New Roman" pitchFamily="18" charset="0"/>
              </a:rPr>
              <a:t>Motor Eléctrico Universal] </a:t>
            </a:r>
          </a:p>
          <a:p>
            <a:r>
              <a:rPr lang="es-ES" b="1" dirty="0" smtClean="0">
                <a:latin typeface="Times New Roman" pitchFamily="18" charset="0"/>
                <a:cs typeface="Times New Roman" pitchFamily="18" charset="0"/>
              </a:rPr>
              <a:t>[</a:t>
            </a:r>
            <a:r>
              <a:rPr lang="es-ES" dirty="0" smtClean="0">
                <a:latin typeface="Times New Roman" pitchFamily="18" charset="0"/>
                <a:cs typeface="Times New Roman" pitchFamily="18" charset="0"/>
              </a:rPr>
              <a:t>Documento en línea.].</a:t>
            </a:r>
          </a:p>
          <a:p>
            <a:r>
              <a:rPr lang="es-ES" dirty="0" smtClean="0">
                <a:latin typeface="Times New Roman" pitchFamily="18" charset="0"/>
                <a:cs typeface="Times New Roman" pitchFamily="18" charset="0"/>
              </a:rPr>
              <a:t>          Disponible: http://www.unicrom.com/maq_motor_universal_constitucion.asp</a:t>
            </a:r>
          </a:p>
          <a:p>
            <a:r>
              <a:rPr lang="es-ES" dirty="0" smtClean="0">
                <a:latin typeface="Times New Roman" pitchFamily="18" charset="0"/>
                <a:cs typeface="Times New Roman" pitchFamily="18" charset="0"/>
              </a:rPr>
              <a:t>          [Consulta: 2010, Noviembre ].</a:t>
            </a:r>
            <a:endParaRPr lang="es-E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sp>
        <p:nvSpPr>
          <p:cNvPr id="7" name="6 Rectángulo"/>
          <p:cNvSpPr/>
          <p:nvPr/>
        </p:nvSpPr>
        <p:spPr>
          <a:xfrm>
            <a:off x="395536" y="332656"/>
            <a:ext cx="7848872" cy="923330"/>
          </a:xfrm>
          <a:prstGeom prst="rect">
            <a:avLst/>
          </a:prstGeom>
        </p:spPr>
        <p:txBody>
          <a:bodyPr wrap="square">
            <a:spAutoFit/>
          </a:bodyPr>
          <a:lstStyle/>
          <a:p>
            <a:r>
              <a:rPr lang="es-ES" dirty="0" smtClean="0"/>
              <a:t>WIKIPEDIA (2010)</a:t>
            </a:r>
            <a:r>
              <a:rPr lang="es-ES" b="1" dirty="0" smtClean="0"/>
              <a:t>. </a:t>
            </a:r>
            <a:r>
              <a:rPr lang="es-ES" dirty="0" smtClean="0"/>
              <a:t> [</a:t>
            </a:r>
            <a:r>
              <a:rPr lang="es-ES" b="1" dirty="0" smtClean="0"/>
              <a:t>Jaula de Ardilla</a:t>
            </a:r>
            <a:r>
              <a:rPr lang="es-ES" dirty="0" smtClean="0"/>
              <a:t>]. [Documento en línea.].</a:t>
            </a:r>
          </a:p>
          <a:p>
            <a:r>
              <a:rPr lang="es-ES" dirty="0" smtClean="0"/>
              <a:t>          Disponible:</a:t>
            </a:r>
            <a:r>
              <a:rPr lang="es-ES" dirty="0" smtClean="0">
                <a:hlinkClick r:id="rId3"/>
              </a:rPr>
              <a:t> </a:t>
            </a:r>
            <a:r>
              <a:rPr lang="es-ES" dirty="0" smtClean="0"/>
              <a:t>http://es.wikipedia.org/wiki/Jaula_de_ardilla</a:t>
            </a:r>
            <a:endParaRPr lang="es-ES" dirty="0" smtClean="0">
              <a:hlinkClick r:id="rId3"/>
            </a:endParaRPr>
          </a:p>
          <a:p>
            <a:r>
              <a:rPr lang="es-ES" dirty="0" smtClean="0"/>
              <a:t>         [Consulta: 2010, Noviembre ].</a:t>
            </a:r>
            <a:endParaRPr lang="es-ES" dirty="0"/>
          </a:p>
        </p:txBody>
      </p:sp>
      <p:sp>
        <p:nvSpPr>
          <p:cNvPr id="8" name="7 Rectángulo"/>
          <p:cNvSpPr/>
          <p:nvPr/>
        </p:nvSpPr>
        <p:spPr>
          <a:xfrm>
            <a:off x="323528" y="1412776"/>
            <a:ext cx="7848872" cy="923330"/>
          </a:xfrm>
          <a:prstGeom prst="rect">
            <a:avLst/>
          </a:prstGeom>
        </p:spPr>
        <p:txBody>
          <a:bodyPr wrap="square">
            <a:spAutoFit/>
          </a:bodyPr>
          <a:lstStyle/>
          <a:p>
            <a:r>
              <a:rPr lang="es-ES" dirty="0" smtClean="0">
                <a:latin typeface="Times New Roman" pitchFamily="18" charset="0"/>
                <a:cs typeface="Times New Roman" pitchFamily="18" charset="0"/>
              </a:rPr>
              <a:t>TUVERAS.COM (2010)</a:t>
            </a:r>
            <a:r>
              <a:rPr lang="es-ES" b="1" dirty="0" smtClean="0">
                <a:latin typeface="Times New Roman" pitchFamily="18" charset="0"/>
                <a:cs typeface="Times New Roman" pitchFamily="18" charset="0"/>
              </a:rPr>
              <a:t>. </a:t>
            </a:r>
            <a:r>
              <a:rPr lang="es-ES" dirty="0" smtClean="0">
                <a:latin typeface="Times New Roman" pitchFamily="18" charset="0"/>
                <a:cs typeface="Times New Roman" pitchFamily="18" charset="0"/>
              </a:rPr>
              <a:t> [</a:t>
            </a:r>
            <a:r>
              <a:rPr lang="es-ES" b="1" dirty="0" smtClean="0">
                <a:latin typeface="Times New Roman" pitchFamily="18" charset="0"/>
                <a:cs typeface="Times New Roman" pitchFamily="18" charset="0"/>
              </a:rPr>
              <a:t>El Motor Asíncrono]</a:t>
            </a:r>
            <a:r>
              <a:rPr lang="es-ES" dirty="0" smtClean="0">
                <a:latin typeface="Times New Roman" pitchFamily="18" charset="0"/>
                <a:cs typeface="Times New Roman" pitchFamily="18" charset="0"/>
              </a:rPr>
              <a:t>[Documento en línea.].</a:t>
            </a:r>
          </a:p>
          <a:p>
            <a:r>
              <a:rPr lang="es-ES" dirty="0" smtClean="0">
                <a:latin typeface="Times New Roman" pitchFamily="18" charset="0"/>
                <a:cs typeface="Times New Roman" pitchFamily="18" charset="0"/>
              </a:rPr>
              <a:t>          Disponible: http://www.tuveras.com/maquinaasincrona/motorasincrono1.htm</a:t>
            </a:r>
          </a:p>
          <a:p>
            <a:r>
              <a:rPr lang="es-ES" dirty="0" smtClean="0">
                <a:latin typeface="Times New Roman" pitchFamily="18" charset="0"/>
                <a:cs typeface="Times New Roman" pitchFamily="18" charset="0"/>
              </a:rPr>
              <a:t>         [Consulta: 2010, Noviembre ].</a:t>
            </a:r>
            <a:endParaRPr lang="es-ES" dirty="0">
              <a:latin typeface="Times New Roman" pitchFamily="18" charset="0"/>
              <a:cs typeface="Times New Roman" pitchFamily="18" charset="0"/>
            </a:endParaRPr>
          </a:p>
        </p:txBody>
      </p:sp>
      <p:sp>
        <p:nvSpPr>
          <p:cNvPr id="9" name="8 Rectángulo"/>
          <p:cNvSpPr/>
          <p:nvPr/>
        </p:nvSpPr>
        <p:spPr>
          <a:xfrm>
            <a:off x="395536" y="2708920"/>
            <a:ext cx="7848872" cy="923330"/>
          </a:xfrm>
          <a:prstGeom prst="rect">
            <a:avLst/>
          </a:prstGeom>
        </p:spPr>
        <p:txBody>
          <a:bodyPr wrap="square">
            <a:spAutoFit/>
          </a:bodyPr>
          <a:lstStyle/>
          <a:p>
            <a:r>
              <a:rPr lang="es-ES" dirty="0" smtClean="0"/>
              <a:t>EL RINCON DEL VAGO(2010)</a:t>
            </a:r>
            <a:r>
              <a:rPr lang="es-ES" b="1" dirty="0" smtClean="0"/>
              <a:t>. </a:t>
            </a:r>
            <a:r>
              <a:rPr lang="es-ES" dirty="0" smtClean="0"/>
              <a:t> [</a:t>
            </a:r>
            <a:r>
              <a:rPr lang="es-ES" b="1" dirty="0" smtClean="0"/>
              <a:t>El Transformador Ideal</a:t>
            </a:r>
            <a:r>
              <a:rPr lang="es-ES" dirty="0" smtClean="0"/>
              <a:t>] . [Documento en línea.].</a:t>
            </a:r>
          </a:p>
          <a:p>
            <a:r>
              <a:rPr lang="es-ES" dirty="0" smtClean="0"/>
              <a:t>          Disponible: http://html.rincondelvago.com/transformador-ideal.html</a:t>
            </a:r>
          </a:p>
          <a:p>
            <a:r>
              <a:rPr lang="es-ES" dirty="0" smtClean="0"/>
              <a:t>          [Consulta: 2010, Noviembre ].</a:t>
            </a:r>
            <a:endParaRPr lang="es-ES" dirty="0"/>
          </a:p>
        </p:txBody>
      </p:sp>
      <p:sp>
        <p:nvSpPr>
          <p:cNvPr id="10" name="9 Rectángulo"/>
          <p:cNvSpPr/>
          <p:nvPr/>
        </p:nvSpPr>
        <p:spPr>
          <a:xfrm>
            <a:off x="251520" y="3789040"/>
            <a:ext cx="7848872" cy="923330"/>
          </a:xfrm>
          <a:prstGeom prst="rect">
            <a:avLst/>
          </a:prstGeom>
        </p:spPr>
        <p:txBody>
          <a:bodyPr wrap="square">
            <a:spAutoFit/>
          </a:bodyPr>
          <a:lstStyle/>
          <a:p>
            <a:r>
              <a:rPr lang="es-ES" dirty="0" smtClean="0"/>
              <a:t>WIKIPEDIA (2010)</a:t>
            </a:r>
            <a:r>
              <a:rPr lang="es-ES" b="1" dirty="0" smtClean="0"/>
              <a:t>. </a:t>
            </a:r>
            <a:r>
              <a:rPr lang="es-ES" dirty="0" smtClean="0"/>
              <a:t> [</a:t>
            </a:r>
            <a:r>
              <a:rPr lang="es-ES" b="1" dirty="0" smtClean="0"/>
              <a:t>El Generador Eléctrico</a:t>
            </a:r>
            <a:r>
              <a:rPr lang="es-ES" dirty="0" smtClean="0"/>
              <a:t>]. [Documento en línea.].</a:t>
            </a:r>
          </a:p>
          <a:p>
            <a:r>
              <a:rPr lang="es-ES" dirty="0" smtClean="0"/>
              <a:t>          Disponible: http://es.wikipedia.org/wiki/Generador_el%C3%A9ctrico</a:t>
            </a:r>
          </a:p>
          <a:p>
            <a:r>
              <a:rPr lang="es-ES" dirty="0" smtClean="0"/>
              <a:t>         [Consulta: 2010, Noviembre ].</a:t>
            </a:r>
            <a:endParaRPr lang="es-ES" dirty="0"/>
          </a:p>
        </p:txBody>
      </p:sp>
      <p:sp>
        <p:nvSpPr>
          <p:cNvPr id="11" name="10 Rectángulo"/>
          <p:cNvSpPr/>
          <p:nvPr/>
        </p:nvSpPr>
        <p:spPr>
          <a:xfrm>
            <a:off x="323528" y="5085184"/>
            <a:ext cx="7848872" cy="1200329"/>
          </a:xfrm>
          <a:prstGeom prst="rect">
            <a:avLst/>
          </a:prstGeom>
        </p:spPr>
        <p:txBody>
          <a:bodyPr wrap="square">
            <a:spAutoFit/>
          </a:bodyPr>
          <a:lstStyle/>
          <a:p>
            <a:r>
              <a:rPr lang="es-ES" dirty="0" smtClean="0"/>
              <a:t>WIKIPEDIA (2010)</a:t>
            </a:r>
            <a:r>
              <a:rPr lang="es-ES" b="1" dirty="0" smtClean="0"/>
              <a:t>. </a:t>
            </a:r>
            <a:r>
              <a:rPr lang="es-ES" dirty="0" smtClean="0"/>
              <a:t> [</a:t>
            </a:r>
            <a:r>
              <a:rPr lang="es-ES" b="1" dirty="0" smtClean="0"/>
              <a:t>El Dinamo Generador Eléctrico</a:t>
            </a:r>
            <a:r>
              <a:rPr lang="es-ES" dirty="0" smtClean="0"/>
              <a:t>]. [Documento en línea.].</a:t>
            </a:r>
          </a:p>
          <a:p>
            <a:r>
              <a:rPr lang="es-ES" dirty="0" smtClean="0"/>
              <a:t>       Disponible: http://es.wikipedia.org/wiki/Dinamo_(generador_el%C3%A9ctrico)</a:t>
            </a:r>
          </a:p>
          <a:p>
            <a:r>
              <a:rPr lang="es-ES" dirty="0" smtClean="0"/>
              <a:t>  [Consulta: 2010, Noviembre ].</a:t>
            </a:r>
            <a:endParaRPr lang="es-E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www.libreria.uson.mx/images/9789688809532.jpg"/>
          <p:cNvPicPr>
            <a:picLocks noChangeAspect="1" noChangeArrowheads="1"/>
          </p:cNvPicPr>
          <p:nvPr/>
        </p:nvPicPr>
        <p:blipFill>
          <a:blip r:embed="rId2" cstate="print">
            <a:lum bright="70000" contrast="-70000"/>
          </a:blip>
          <a:srcRect l="8278" t="35191" r="4037" b="21340"/>
          <a:stretch>
            <a:fillRect/>
          </a:stretch>
        </p:blipFill>
        <p:spPr bwMode="auto">
          <a:xfrm>
            <a:off x="0" y="0"/>
            <a:ext cx="9107225" cy="6858000"/>
          </a:xfrm>
          <a:prstGeom prst="rect">
            <a:avLst/>
          </a:prstGeom>
          <a:noFill/>
          <a:ln>
            <a:solidFill>
              <a:schemeClr val="tx1"/>
            </a:solidFill>
          </a:ln>
        </p:spPr>
      </p:pic>
      <p:sp>
        <p:nvSpPr>
          <p:cNvPr id="3" name="2 Rectángulo"/>
          <p:cNvSpPr/>
          <p:nvPr/>
        </p:nvSpPr>
        <p:spPr>
          <a:xfrm>
            <a:off x="467544" y="404664"/>
            <a:ext cx="7848872" cy="1200329"/>
          </a:xfrm>
          <a:prstGeom prst="rect">
            <a:avLst/>
          </a:prstGeom>
        </p:spPr>
        <p:txBody>
          <a:bodyPr wrap="square">
            <a:spAutoFit/>
          </a:bodyPr>
          <a:lstStyle/>
          <a:p>
            <a:r>
              <a:rPr lang="es-ES" dirty="0" smtClean="0">
                <a:latin typeface="Times New Roman" pitchFamily="18" charset="0"/>
                <a:cs typeface="Times New Roman" pitchFamily="18" charset="0"/>
              </a:rPr>
              <a:t>ELECTRONICA UNICROM  (2010)</a:t>
            </a:r>
            <a:r>
              <a:rPr lang="es-ES" b="1" dirty="0" smtClean="0">
                <a:latin typeface="Times New Roman" pitchFamily="18" charset="0"/>
                <a:cs typeface="Times New Roman" pitchFamily="18" charset="0"/>
              </a:rPr>
              <a:t>. </a:t>
            </a:r>
            <a:r>
              <a:rPr lang="es-ES" dirty="0" smtClean="0">
                <a:latin typeface="Times New Roman" pitchFamily="18" charset="0"/>
                <a:cs typeface="Times New Roman" pitchFamily="18" charset="0"/>
              </a:rPr>
              <a:t> [</a:t>
            </a:r>
            <a:r>
              <a:rPr lang="es-ES" b="1" dirty="0" smtClean="0">
                <a:latin typeface="Times New Roman" pitchFamily="18" charset="0"/>
                <a:cs typeface="Times New Roman" pitchFamily="18" charset="0"/>
              </a:rPr>
              <a:t>Generador de corriente alterna. Generador AC (CA)] [</a:t>
            </a:r>
            <a:r>
              <a:rPr lang="es-ES" dirty="0" smtClean="0">
                <a:latin typeface="Times New Roman" pitchFamily="18" charset="0"/>
                <a:cs typeface="Times New Roman" pitchFamily="18" charset="0"/>
              </a:rPr>
              <a:t>Documento en línea.].</a:t>
            </a:r>
          </a:p>
          <a:p>
            <a:r>
              <a:rPr lang="es-ES" dirty="0" smtClean="0">
                <a:latin typeface="Times New Roman" pitchFamily="18" charset="0"/>
                <a:cs typeface="Times New Roman" pitchFamily="18" charset="0"/>
              </a:rPr>
              <a:t>          Disponible: http://www.unicrom.com/Tut_Generador_AC.asp</a:t>
            </a:r>
          </a:p>
          <a:p>
            <a:r>
              <a:rPr lang="es-ES" dirty="0" smtClean="0">
                <a:latin typeface="Times New Roman" pitchFamily="18" charset="0"/>
                <a:cs typeface="Times New Roman" pitchFamily="18" charset="0"/>
              </a:rPr>
              <a:t>          [Consulta: 2010, Noviembre ].</a:t>
            </a:r>
            <a:endParaRPr lang="es-ES" dirty="0">
              <a:latin typeface="Times New Roman" pitchFamily="18" charset="0"/>
              <a:cs typeface="Times New Roman" pitchFamily="18" charset="0"/>
            </a:endParaRPr>
          </a:p>
        </p:txBody>
      </p:sp>
      <p:sp>
        <p:nvSpPr>
          <p:cNvPr id="4" name="3 Rectángulo"/>
          <p:cNvSpPr/>
          <p:nvPr/>
        </p:nvSpPr>
        <p:spPr>
          <a:xfrm>
            <a:off x="323528" y="1916832"/>
            <a:ext cx="8640960" cy="1477328"/>
          </a:xfrm>
          <a:prstGeom prst="rect">
            <a:avLst/>
          </a:prstGeom>
        </p:spPr>
        <p:txBody>
          <a:bodyPr wrap="square">
            <a:spAutoFit/>
          </a:bodyPr>
          <a:lstStyle/>
          <a:p>
            <a:r>
              <a:rPr lang="es-ES" dirty="0" smtClean="0"/>
              <a:t>EL RINCON DEL VAGO(2010)</a:t>
            </a:r>
            <a:r>
              <a:rPr lang="es-ES" b="1" dirty="0" smtClean="0"/>
              <a:t>. </a:t>
            </a:r>
            <a:r>
              <a:rPr lang="es-ES" dirty="0" smtClean="0"/>
              <a:t> [</a:t>
            </a:r>
            <a:r>
              <a:rPr lang="es-ES" b="1" dirty="0" smtClean="0"/>
              <a:t>Motores Monofásicos de inducción]</a:t>
            </a:r>
            <a:r>
              <a:rPr lang="es-ES" dirty="0" smtClean="0"/>
              <a:t>. </a:t>
            </a:r>
          </a:p>
          <a:p>
            <a:r>
              <a:rPr lang="es-ES" dirty="0" smtClean="0"/>
              <a:t>[Documento en línea.].</a:t>
            </a:r>
          </a:p>
          <a:p>
            <a:r>
              <a:rPr lang="es-ES" dirty="0" smtClean="0"/>
              <a:t>          Disponible:</a:t>
            </a:r>
          </a:p>
          <a:p>
            <a:r>
              <a:rPr lang="es-ES" dirty="0" smtClean="0"/>
              <a:t> http://html.rincondelvago.com/motores-de-induccion-monofasicos-asincronos.html</a:t>
            </a:r>
          </a:p>
          <a:p>
            <a:r>
              <a:rPr lang="es-ES" dirty="0" smtClean="0"/>
              <a:t>         [Consulta: 2010, Noviembre ].</a:t>
            </a:r>
            <a:endParaRPr lang="es-E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857</TotalTime>
  <Words>1761</Words>
  <Application>Microsoft Office PowerPoint</Application>
  <PresentationFormat>Presentación en pantalla (4:3)</PresentationFormat>
  <Paragraphs>204</Paragraphs>
  <Slides>42</Slides>
  <Notes>0</Notes>
  <HiddenSlides>0</HiddenSlides>
  <MMClips>0</MMClips>
  <ScaleCrop>false</ScaleCrop>
  <HeadingPairs>
    <vt:vector size="4" baseType="variant">
      <vt:variant>
        <vt:lpstr>Tema</vt:lpstr>
      </vt:variant>
      <vt:variant>
        <vt:i4>1</vt:i4>
      </vt:variant>
      <vt:variant>
        <vt:lpstr>Títulos de diapositiva</vt:lpstr>
      </vt:variant>
      <vt:variant>
        <vt:i4>42</vt:i4>
      </vt:variant>
    </vt:vector>
  </HeadingPairs>
  <TitlesOfParts>
    <vt:vector size="43"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vector>
  </TitlesOfParts>
  <Company>Personal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Amelia</dc:creator>
  <cp:lastModifiedBy>Admin</cp:lastModifiedBy>
  <cp:revision>131</cp:revision>
  <dcterms:created xsi:type="dcterms:W3CDTF">2010-12-06T14:26:47Z</dcterms:created>
  <dcterms:modified xsi:type="dcterms:W3CDTF">2012-01-21T16:23:38Z</dcterms:modified>
</cp:coreProperties>
</file>